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045" algn="l" defTabSz="4389120" rtl="0" eaLnBrk="1" latinLnBrk="0" hangingPunct="1">
      <a:defRPr sz="8600" kern="1200">
        <a:solidFill>
          <a:schemeClr val="tx1"/>
        </a:solidFill>
        <a:latin typeface="+mn-lt"/>
        <a:ea typeface="+mn-ea"/>
        <a:cs typeface="+mn-cs"/>
      </a:defRPr>
    </a:lvl4pPr>
    <a:lvl5pPr marL="8777605" algn="l" defTabSz="4389120" rtl="0" eaLnBrk="1" latinLnBrk="0" hangingPunct="1">
      <a:defRPr sz="8600" kern="1200">
        <a:solidFill>
          <a:schemeClr val="tx1"/>
        </a:solidFill>
        <a:latin typeface="+mn-lt"/>
        <a:ea typeface="+mn-ea"/>
        <a:cs typeface="+mn-cs"/>
      </a:defRPr>
    </a:lvl5pPr>
    <a:lvl6pPr marL="10972165" algn="l" defTabSz="4389120" rtl="0" eaLnBrk="1" latinLnBrk="0" hangingPunct="1">
      <a:defRPr sz="8600" kern="1200">
        <a:solidFill>
          <a:schemeClr val="tx1"/>
        </a:solidFill>
        <a:latin typeface="+mn-lt"/>
        <a:ea typeface="+mn-ea"/>
        <a:cs typeface="+mn-cs"/>
      </a:defRPr>
    </a:lvl6pPr>
    <a:lvl7pPr marL="13166725" algn="l" defTabSz="4389120" rtl="0" eaLnBrk="1" latinLnBrk="0" hangingPunct="1">
      <a:defRPr sz="8600" kern="1200">
        <a:solidFill>
          <a:schemeClr val="tx1"/>
        </a:solidFill>
        <a:latin typeface="+mn-lt"/>
        <a:ea typeface="+mn-ea"/>
        <a:cs typeface="+mn-cs"/>
      </a:defRPr>
    </a:lvl7pPr>
    <a:lvl8pPr marL="15361285" algn="l" defTabSz="4389120" rtl="0" eaLnBrk="1" latinLnBrk="0" hangingPunct="1">
      <a:defRPr sz="8600" kern="1200">
        <a:solidFill>
          <a:schemeClr val="tx1"/>
        </a:solidFill>
        <a:latin typeface="+mn-lt"/>
        <a:ea typeface="+mn-ea"/>
        <a:cs typeface="+mn-cs"/>
      </a:defRPr>
    </a:lvl8pPr>
    <a:lvl9pPr marL="17555845"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userDrawn="1">
          <p15:clr>
            <a:srgbClr val="A4A3A4"/>
          </p15:clr>
        </p15:guide>
        <p15:guide id="2" orient="horz" pos="240" userDrawn="1">
          <p15:clr>
            <a:srgbClr val="A4A3A4"/>
          </p15:clr>
        </p15:guide>
        <p15:guide id="3" orient="horz" pos="20160" userDrawn="1">
          <p15:clr>
            <a:srgbClr val="A4A3A4"/>
          </p15:clr>
        </p15:guide>
        <p15:guide id="4" orient="horz" userDrawn="1">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4558" autoAdjust="0"/>
  </p:normalViewPr>
  <p:slideViewPr>
    <p:cSldViewPr snapToGrid="0" snapToObjects="1" showGuides="1">
      <p:cViewPr>
        <p:scale>
          <a:sx n="25" d="100"/>
          <a:sy n="25" d="100"/>
        </p:scale>
        <p:origin x="248" y="-2692"/>
      </p:cViewPr>
      <p:guideLst>
        <p:guide orient="horz" pos="3318"/>
        <p:guide orient="horz" pos="240"/>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run reddy" userId="adf541651ceb1bde" providerId="LiveId" clId="{DF8A893D-D20D-460B-A264-20DD9B771462}"/>
    <pc:docChg chg="modSld">
      <pc:chgData name="Tharun reddy" userId="adf541651ceb1bde" providerId="LiveId" clId="{DF8A893D-D20D-460B-A264-20DD9B771462}" dt="2024-11-19T04:16:06.013" v="86" actId="1076"/>
      <pc:docMkLst>
        <pc:docMk/>
      </pc:docMkLst>
      <pc:sldChg chg="addSp modSp mod">
        <pc:chgData name="Tharun reddy" userId="adf541651ceb1bde" providerId="LiveId" clId="{DF8A893D-D20D-460B-A264-20DD9B771462}" dt="2024-11-19T04:16:06.013" v="86" actId="1076"/>
        <pc:sldMkLst>
          <pc:docMk/>
          <pc:sldMk cId="0" sldId="258"/>
        </pc:sldMkLst>
        <pc:spChg chg="add mod">
          <ac:chgData name="Tharun reddy" userId="adf541651ceb1bde" providerId="LiveId" clId="{DF8A893D-D20D-460B-A264-20DD9B771462}" dt="2024-11-19T04:15:57.189" v="85" actId="255"/>
          <ac:spMkLst>
            <pc:docMk/>
            <pc:sldMk cId="0" sldId="258"/>
            <ac:spMk id="50" creationId="{0F40B4F2-881B-6CDB-751D-4F3E029FC636}"/>
          </ac:spMkLst>
        </pc:spChg>
        <pc:picChg chg="mod">
          <ac:chgData name="Tharun reddy" userId="adf541651ceb1bde" providerId="LiveId" clId="{DF8A893D-D20D-460B-A264-20DD9B771462}" dt="2024-11-19T04:16:06.013" v="86" actId="1076"/>
          <ac:picMkLst>
            <pc:docMk/>
            <pc:sldMk cId="0" sldId="258"/>
            <ac:picMk id="22" creationId="{769F4948-DAC4-5AEF-9D22-45E8D447114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t>11/19/2024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t>11/19/2024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4389120" rtl="0" eaLnBrk="1" latinLnBrk="0" hangingPunct="1">
      <a:defRPr sz="5800" kern="1200">
        <a:solidFill>
          <a:schemeClr val="tx1"/>
        </a:solidFill>
        <a:latin typeface="+mn-lt"/>
        <a:ea typeface="+mn-ea"/>
        <a:cs typeface="+mn-cs"/>
      </a:defRPr>
    </a:lvl1pPr>
    <a:lvl2pPr marL="2194560" algn="l" defTabSz="4389120" rtl="0" eaLnBrk="1" latinLnBrk="0" hangingPunct="1">
      <a:defRPr sz="5800" kern="1200">
        <a:solidFill>
          <a:schemeClr val="tx1"/>
        </a:solidFill>
        <a:latin typeface="+mn-lt"/>
        <a:ea typeface="+mn-ea"/>
        <a:cs typeface="+mn-cs"/>
      </a:defRPr>
    </a:lvl2pPr>
    <a:lvl3pPr marL="4389120" algn="l" defTabSz="4389120" rtl="0" eaLnBrk="1" latinLnBrk="0" hangingPunct="1">
      <a:defRPr sz="5800" kern="1200">
        <a:solidFill>
          <a:schemeClr val="tx1"/>
        </a:solidFill>
        <a:latin typeface="+mn-lt"/>
        <a:ea typeface="+mn-ea"/>
        <a:cs typeface="+mn-cs"/>
      </a:defRPr>
    </a:lvl3pPr>
    <a:lvl4pPr marL="6583045" algn="l" defTabSz="4389120" rtl="0" eaLnBrk="1" latinLnBrk="0" hangingPunct="1">
      <a:defRPr sz="5800" kern="1200">
        <a:solidFill>
          <a:schemeClr val="tx1"/>
        </a:solidFill>
        <a:latin typeface="+mn-lt"/>
        <a:ea typeface="+mn-ea"/>
        <a:cs typeface="+mn-cs"/>
      </a:defRPr>
    </a:lvl4pPr>
    <a:lvl5pPr marL="8777605" algn="l" defTabSz="4389120" rtl="0" eaLnBrk="1" latinLnBrk="0" hangingPunct="1">
      <a:defRPr sz="5800" kern="1200">
        <a:solidFill>
          <a:schemeClr val="tx1"/>
        </a:solidFill>
        <a:latin typeface="+mn-lt"/>
        <a:ea typeface="+mn-ea"/>
        <a:cs typeface="+mn-cs"/>
      </a:defRPr>
    </a:lvl5pPr>
    <a:lvl6pPr marL="10972165" algn="l" defTabSz="4389120" rtl="0" eaLnBrk="1" latinLnBrk="0" hangingPunct="1">
      <a:defRPr sz="5800" kern="1200">
        <a:solidFill>
          <a:schemeClr val="tx1"/>
        </a:solidFill>
        <a:latin typeface="+mn-lt"/>
        <a:ea typeface="+mn-ea"/>
        <a:cs typeface="+mn-cs"/>
      </a:defRPr>
    </a:lvl6pPr>
    <a:lvl7pPr marL="13166725" algn="l" defTabSz="4389120" rtl="0" eaLnBrk="1" latinLnBrk="0" hangingPunct="1">
      <a:defRPr sz="5800" kern="1200">
        <a:solidFill>
          <a:schemeClr val="tx1"/>
        </a:solidFill>
        <a:latin typeface="+mn-lt"/>
        <a:ea typeface="+mn-ea"/>
        <a:cs typeface="+mn-cs"/>
      </a:defRPr>
    </a:lvl7pPr>
    <a:lvl8pPr marL="15361285" algn="l" defTabSz="4389120" rtl="0" eaLnBrk="1" latinLnBrk="0" hangingPunct="1">
      <a:defRPr sz="5800" kern="1200">
        <a:solidFill>
          <a:schemeClr val="tx1"/>
        </a:solidFill>
        <a:latin typeface="+mn-lt"/>
        <a:ea typeface="+mn-ea"/>
        <a:cs typeface="+mn-cs"/>
      </a:defRPr>
    </a:lvl8pPr>
    <a:lvl9pPr marL="17555845" algn="l" defTabSz="438912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829841"/>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663873"/>
            <a:ext cx="10050462"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000109"/>
            <a:ext cx="10058400"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000109"/>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5829841"/>
            <a:ext cx="10047018"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3724098"/>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4462762"/>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130761"/>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5884806"/>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402912"/>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2505788"/>
            <a:ext cx="31998968" cy="523220"/>
          </a:xfrm>
          <a:prstGeom prst="rect">
            <a:avLst/>
          </a:prstGeom>
        </p:spPr>
        <p:txBody>
          <a:bodyPr anchor="t" anchorCtr="0">
            <a:spAutoFit/>
          </a:bodyPr>
          <a:lstStyle>
            <a:lvl1pPr marL="0" indent="0" algn="ctr">
              <a:buFontTx/>
              <a:buNone/>
              <a:defRPr sz="2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562745"/>
            <a:ext cx="31998968"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923330"/>
          </a:xfrm>
          <a:prstGeom prst="rect">
            <a:avLst/>
          </a:prstGeom>
        </p:spPr>
        <p:txBody>
          <a:bodyPr anchor="t" anchorCtr="0">
            <a:spAutoFit/>
          </a:bodyPr>
          <a:lstStyle>
            <a:lvl1pPr marL="0" indent="0" algn="ctr">
              <a:buFontTx/>
              <a:buNone/>
              <a:defRPr sz="54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900" indent="-571500">
              <a:defRPr sz="2500">
                <a:latin typeface="Trebuchet MS" panose="020B0603020202020204" pitchFamily="34" charset="0"/>
              </a:defRPr>
            </a:lvl2pPr>
            <a:lvl3pPr marL="2057400" indent="-571500">
              <a:defRPr sz="2500">
                <a:latin typeface="Trebuchet MS" panose="020B0603020202020204" pitchFamily="34" charset="0"/>
              </a:defRPr>
            </a:lvl3pPr>
            <a:lvl4pPr marL="2686050" indent="-628650">
              <a:defRPr sz="2500">
                <a:latin typeface="Trebuchet MS" panose="020B0603020202020204" pitchFamily="34" charset="0"/>
              </a:defRPr>
            </a:lvl4pPr>
            <a:lvl5pPr marL="3143250" indent="-457200">
              <a:defRPr sz="2500">
                <a:latin typeface="Trebuchet MS" panose="020B0603020202020204"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32077025"/>
            <a:ext cx="43891200" cy="91329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52905" y="32351882"/>
            <a:ext cx="2514600" cy="341436"/>
          </a:xfrm>
          <a:prstGeom prst="rect">
            <a:avLst/>
          </a:prstGeom>
          <a:noFill/>
          <a:ln w="9525">
            <a:noFill/>
            <a:miter lim="800000"/>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panose="020B0604020202020204" pitchFamily="34"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panose="020B0604020202020204" pitchFamily="34" charset="0"/>
              </a:rPr>
              <a:t>www.PosterPresentations.com</a:t>
            </a:r>
          </a:p>
        </p:txBody>
      </p:sp>
      <p:grpSp>
        <p:nvGrpSpPr>
          <p:cNvPr id="6" name="Group 5"/>
          <p:cNvGrpSpPr/>
          <p:nvPr userDrawn="1"/>
        </p:nvGrpSpPr>
        <p:grpSpPr>
          <a:xfrm>
            <a:off x="0" y="14098"/>
            <a:ext cx="43891200" cy="4314166"/>
            <a:chOff x="0" y="-1"/>
            <a:chExt cx="12192000" cy="1219223"/>
          </a:xfrm>
        </p:grpSpPr>
        <p:sp>
          <p:nvSpPr>
            <p:cNvPr id="7" name="Document 6"/>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2" name="Table 11"/>
          <p:cNvGraphicFramePr>
            <a:graphicFrameLocks noGrp="1"/>
          </p:cNvGraphicFramePr>
          <p:nvPr userDrawn="1"/>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anose="020B0603020202020204" pitchFamily="34" charset="0"/>
                        </a:rPr>
                        <a:t>(THIS SIDEBAR WILL NOT PRINT)</a:t>
                      </a:r>
                      <a:endParaRPr lang="en-US" sz="3600" b="1" spc="600" dirty="0">
                        <a:solidFill>
                          <a:schemeClr val="bg1"/>
                        </a:solidFill>
                        <a:latin typeface="Trebuchet MS" panose="020B0603020202020204"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4206624">
                <a:tc gridSpan="2">
                  <a:txBody>
                    <a:bodyPr/>
                    <a:lstStyle/>
                    <a:p>
                      <a:pPr defTabSz="3765550"/>
                      <a:r>
                        <a:rPr lang="en-US" sz="2000" i="0" dirty="0">
                          <a:solidFill>
                            <a:srgbClr val="D9D9D9"/>
                          </a:solidFill>
                          <a:latin typeface="Arial" panose="020B0604020202020204"/>
                          <a:cs typeface="Arial" panose="020B0604020202020204"/>
                        </a:rPr>
                        <a:t>This PowerPoint template produces a </a:t>
                      </a:r>
                      <a:r>
                        <a:rPr lang="en-US" sz="2000" i="0" dirty="0">
                          <a:solidFill>
                            <a:srgbClr val="FFC000"/>
                          </a:solidFill>
                          <a:latin typeface="Arial" panose="020B0604020202020204"/>
                          <a:cs typeface="Arial" panose="020B0604020202020204"/>
                        </a:rPr>
                        <a:t>36"x48" </a:t>
                      </a:r>
                      <a:r>
                        <a:rPr lang="en-US" sz="2000" i="0" dirty="0">
                          <a:solidFill>
                            <a:srgbClr val="D9D9D9"/>
                          </a:solidFill>
                          <a:latin typeface="Arial" panose="020B0604020202020204"/>
                          <a:cs typeface="Arial" panose="020B0604020202020204"/>
                        </a:rPr>
                        <a:t>presentation poster. You can use it to create your research poster by placing your title, subtitle, text, tables, charts and photos. </a:t>
                      </a:r>
                    </a:p>
                    <a:p>
                      <a:pPr defTabSz="3765550"/>
                      <a:endParaRPr lang="en-US" sz="2000" i="0" dirty="0">
                        <a:solidFill>
                          <a:srgbClr val="D9D9D9"/>
                        </a:solidFill>
                        <a:latin typeface="Arial" panose="020B0604020202020204"/>
                        <a:cs typeface="Arial" panose="020B0604020202020204"/>
                      </a:endParaRPr>
                    </a:p>
                    <a:p>
                      <a:pPr defTabSz="3765550"/>
                      <a:r>
                        <a:rPr lang="en-US" sz="2000" i="0" dirty="0">
                          <a:solidFill>
                            <a:srgbClr val="D9D9D9"/>
                          </a:solidFill>
                          <a:latin typeface="Arial" panose="020B0604020202020204"/>
                          <a:cs typeface="Arial" panose="020B0604020202020204"/>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panose="020B0604020202020204"/>
                          <a:cs typeface="Arial" panose="020B0604020202020204"/>
                        </a:rPr>
                        <a:t>PosterPresentations.com</a:t>
                      </a:r>
                      <a:r>
                        <a:rPr lang="en-US" sz="2000" i="0" dirty="0">
                          <a:solidFill>
                            <a:srgbClr val="D9D9D9"/>
                          </a:solidFill>
                          <a:latin typeface="Arial" panose="020B0604020202020204"/>
                          <a:cs typeface="Arial" panose="020B0604020202020204"/>
                        </a:rPr>
                        <a:t> and click on the  </a:t>
                      </a:r>
                      <a:r>
                        <a:rPr lang="en-US" sz="2000" i="0" dirty="0">
                          <a:solidFill>
                            <a:srgbClr val="FFC000"/>
                          </a:solidFill>
                          <a:latin typeface="Arial" panose="020B0604020202020204"/>
                          <a:cs typeface="Arial" panose="020B0604020202020204"/>
                        </a:rPr>
                        <a:t>HELP DESK</a:t>
                      </a:r>
                      <a:r>
                        <a:rPr lang="en-US" sz="2000" i="0" baseline="0" dirty="0">
                          <a:solidFill>
                            <a:srgbClr val="D9D9D9"/>
                          </a:solidFill>
                          <a:latin typeface="Arial" panose="020B0604020202020204"/>
                          <a:cs typeface="Arial" panose="020B0604020202020204"/>
                        </a:rPr>
                        <a:t> </a:t>
                      </a:r>
                      <a:r>
                        <a:rPr lang="en-US" sz="2000" i="0" dirty="0">
                          <a:solidFill>
                            <a:srgbClr val="D9D9D9"/>
                          </a:solidFill>
                          <a:latin typeface="Arial" panose="020B0604020202020204"/>
                          <a:cs typeface="Arial" panose="020B0604020202020204"/>
                        </a:rPr>
                        <a:t>tab.</a:t>
                      </a:r>
                    </a:p>
                    <a:p>
                      <a:pPr defTabSz="3765550"/>
                      <a:endParaRPr lang="en-US" sz="2000" i="0" dirty="0">
                        <a:solidFill>
                          <a:srgbClr val="D9D9D9"/>
                        </a:solidFill>
                        <a:latin typeface="Arial" panose="020B0604020202020204"/>
                        <a:cs typeface="Arial" panose="020B0604020202020204"/>
                      </a:endParaRPr>
                    </a:p>
                    <a:p>
                      <a:pPr defTabSz="3765550"/>
                      <a:r>
                        <a:rPr lang="en-US" sz="2000" i="0" dirty="0">
                          <a:solidFill>
                            <a:srgbClr val="D9D9D9"/>
                          </a:solidFill>
                          <a:latin typeface="Arial" panose="020B0604020202020204"/>
                          <a:cs typeface="Arial" panose="020B0604020202020204"/>
                        </a:rPr>
                        <a:t>To print your poster using our same-day professional printing service, go online to </a:t>
                      </a:r>
                      <a:r>
                        <a:rPr lang="en-US" sz="2000" i="0" dirty="0" err="1">
                          <a:solidFill>
                            <a:srgbClr val="FFC000"/>
                          </a:solidFill>
                          <a:latin typeface="Arial" panose="020B0604020202020204"/>
                          <a:cs typeface="Arial" panose="020B0604020202020204"/>
                        </a:rPr>
                        <a:t>PosterPresentations.com</a:t>
                      </a:r>
                      <a:r>
                        <a:rPr lang="en-US" sz="2000" i="0" dirty="0">
                          <a:solidFill>
                            <a:srgbClr val="D9D9D9"/>
                          </a:solidFill>
                          <a:latin typeface="Arial" panose="020B0604020202020204"/>
                          <a:cs typeface="Arial" panose="020B0604020202020204"/>
                        </a:rPr>
                        <a:t> and click on "</a:t>
                      </a:r>
                      <a:r>
                        <a:rPr lang="en-US" sz="2000" i="0" dirty="0">
                          <a:solidFill>
                            <a:srgbClr val="FFC000"/>
                          </a:solidFill>
                          <a:latin typeface="Arial" panose="020B0604020202020204"/>
                          <a:cs typeface="Arial" panose="020B0604020202020204"/>
                        </a:rPr>
                        <a:t>Order your poster</a:t>
                      </a:r>
                      <a:r>
                        <a:rPr lang="en-US" sz="2000" i="0" dirty="0">
                          <a:solidFill>
                            <a:srgbClr val="D9D9D9"/>
                          </a:solidFill>
                          <a:latin typeface="Arial" panose="020B0604020202020204"/>
                          <a:cs typeface="Arial" panose="020B0604020202020204"/>
                        </a:rPr>
                        <a:t>".</a:t>
                      </a:r>
                      <a:endParaRPr lang="en-US" sz="2000" b="1" dirty="0">
                        <a:solidFill>
                          <a:srgbClr val="D9D9D9"/>
                        </a:solidFill>
                        <a:latin typeface="Arial" panose="020B0604020202020204"/>
                        <a:cs typeface="Arial" panose="020B0604020202020204"/>
                      </a:endParaRPr>
                    </a:p>
                  </a:txBody>
                  <a:tcPr marL="182880" marT="137160">
                    <a:solidFill>
                      <a:srgbClr val="010101"/>
                    </a:solidFill>
                  </a:tcPr>
                </a:tc>
                <a:tc hMerge="1">
                  <a:txBody>
                    <a:bodyPr/>
                    <a:lstStyle/>
                    <a:p>
                      <a:endParaRPr lang="en-US"/>
                    </a:p>
                  </a:txBody>
                  <a:tcPr>
                    <a:solidFill>
                      <a:schemeClr val="tx1">
                        <a:lumMod val="95000"/>
                        <a:lumOff val="5000"/>
                      </a:schemeClr>
                    </a:solidFill>
                  </a:tcPr>
                </a:tc>
                <a:extLst>
                  <a:ext uri="{0D108BD9-81ED-4DB2-BD59-A6C34878D82A}">
                    <a16:rowId xmlns:a16="http://schemas.microsoft.com/office/drawing/2014/main" val="10001"/>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2"/>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3"/>
                  </a:ext>
                </a:extLst>
              </a:tr>
              <a:tr h="1800526">
                <a:tc gridSpan="2">
                  <a:txBody>
                    <a:bodyPr/>
                    <a:lstStyle/>
                    <a:p>
                      <a:pPr marL="0" marR="0" lvl="0" indent="0" algn="l" defTabSz="4389120" rtl="0" eaLnBrk="1" fontAlgn="auto" latinLnBrk="0" hangingPunct="1">
                        <a:lnSpc>
                          <a:spcPct val="100000"/>
                        </a:lnSpc>
                        <a:spcBef>
                          <a:spcPts val="0"/>
                        </a:spcBef>
                        <a:spcAft>
                          <a:spcPts val="0"/>
                        </a:spcAft>
                        <a:buClrTx/>
                        <a:buSzTx/>
                        <a:buFontTx/>
                        <a:buNone/>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a:p>
                  </a:txBody>
                  <a:tcPr marL="182880" marT="137160">
                    <a:solidFill>
                      <a:schemeClr val="tx1">
                        <a:lumMod val="95000"/>
                        <a:lumOff val="5000"/>
                      </a:schemeClr>
                    </a:solidFill>
                  </a:tcPr>
                </a:tc>
                <a:extLst>
                  <a:ext uri="{0D108BD9-81ED-4DB2-BD59-A6C34878D82A}">
                    <a16:rowId xmlns:a16="http://schemas.microsoft.com/office/drawing/2014/main" val="10004"/>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5"/>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a:p>
                  </a:txBody>
                  <a:tcPr marL="182880" marT="137160">
                    <a:solidFill>
                      <a:srgbClr val="010101"/>
                    </a:solidFill>
                  </a:tcPr>
                </a:tc>
                <a:extLst>
                  <a:ext uri="{0D108BD9-81ED-4DB2-BD59-A6C34878D82A}">
                    <a16:rowId xmlns:a16="http://schemas.microsoft.com/office/drawing/2014/main" val="10006"/>
                  </a:ext>
                </a:extLst>
              </a:tr>
              <a:tr h="2377657">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D9D9D9"/>
                          </a:solidFill>
                          <a:effectLst/>
                          <a:uLnTx/>
                          <a:uFillTx/>
                          <a:latin typeface="Arial" panose="020B0604020202020204"/>
                          <a:ea typeface="+mn-ea"/>
                          <a:cs typeface="Arial" panose="020B0604020202020204"/>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7"/>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a:p>
                  </a:txBody>
                  <a:tcPr/>
                </a:tc>
                <a:extLst>
                  <a:ext uri="{0D108BD9-81ED-4DB2-BD59-A6C34878D82A}">
                    <a16:rowId xmlns:a16="http://schemas.microsoft.com/office/drawing/2014/main" val="10008"/>
                  </a:ext>
                </a:extLst>
              </a:tr>
              <a:tr h="1280277">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400" b="1" noProof="0" dirty="0">
                          <a:solidFill>
                            <a:srgbClr val="FFC000"/>
                          </a:solidFill>
                          <a:latin typeface="Arial" panose="020B0604020202020204"/>
                          <a:cs typeface="Arial" panose="020B0604020202020204"/>
                        </a:rPr>
                        <a:t>Quality check your graphics</a:t>
                      </a:r>
                    </a:p>
                    <a:p>
                      <a:pPr marL="0" marR="0" lvl="0" indent="0" algn="l" defTabSz="1518285" rtl="0" eaLnBrk="1" fontAlgn="auto" latinLnBrk="0" hangingPunct="1">
                        <a:lnSpc>
                          <a:spcPct val="100000"/>
                        </a:lnSpc>
                        <a:spcBef>
                          <a:spcPts val="0"/>
                        </a:spcBef>
                        <a:spcAft>
                          <a:spcPts val="0"/>
                        </a:spcAft>
                        <a:buClrTx/>
                        <a:buSzTx/>
                        <a:buFontTx/>
                        <a:buNone/>
                        <a:defRPr/>
                      </a:pPr>
                      <a:r>
                        <a:rPr lang="en-US" sz="2000" noProof="0" dirty="0">
                          <a:solidFill>
                            <a:srgbClr val="D9D9D9"/>
                          </a:solidFill>
                          <a:latin typeface="Arial" panose="020B0604020202020204"/>
                          <a:cs typeface="Arial" panose="020B0604020202020204"/>
                        </a:rPr>
                        <a:t>Zoom in and look at your images at 100%-200% magnification. If they look clear, they will print well. </a:t>
                      </a:r>
                    </a:p>
                  </a:txBody>
                  <a:tcPr marL="182880" marT="137160">
                    <a:solidFill>
                      <a:srgbClr val="010101"/>
                    </a:solidFill>
                  </a:tcPr>
                </a:tc>
                <a:tc hMerge="1">
                  <a:txBody>
                    <a:bodyPr/>
                    <a:lstStyle/>
                    <a:p>
                      <a:endParaRPr lang="en-US"/>
                    </a:p>
                  </a:txBody>
                  <a:tcPr>
                    <a:solidFill>
                      <a:schemeClr val="tx1">
                        <a:lumMod val="95000"/>
                        <a:lumOff val="5000"/>
                      </a:schemeClr>
                    </a:solidFill>
                  </a:tcPr>
                </a:tc>
                <a:extLst>
                  <a:ext uri="{0D108BD9-81ED-4DB2-BD59-A6C34878D82A}">
                    <a16:rowId xmlns:a16="http://schemas.microsoft.com/office/drawing/2014/main" val="10009"/>
                  </a:ext>
                </a:extLst>
              </a:tr>
              <a:tr h="3187270">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000" noProof="0" dirty="0">
                        <a:solidFill>
                          <a:schemeClr val="bg1"/>
                        </a:solidFill>
                        <a:latin typeface="Arial" panose="020B0604020202020204"/>
                        <a:cs typeface="Arial" panose="020B0604020202020204"/>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p:cNvGraphicFramePr>
            <a:graphicFrameLocks noGrp="1"/>
          </p:cNvGraphicFramePr>
          <p:nvPr userDrawn="1"/>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20001"/>
                    </a:ext>
                  </a:extLst>
                </a:gridCol>
                <a:gridCol w="4704794">
                  <a:extLst>
                    <a:ext uri="{9D8B030D-6E8A-4147-A177-3AD203B41FA5}">
                      <a16:colId xmlns:a16="http://schemas.microsoft.com/office/drawing/2014/main" val="20002"/>
                    </a:ext>
                  </a:extLst>
                </a:gridCol>
              </a:tblGrid>
              <a:tr h="1756432">
                <a:tc gridSpan="3">
                  <a:txBody>
                    <a:bodyPr/>
                    <a:lstStyle/>
                    <a:p>
                      <a:pPr marL="0" marR="0" indent="0" algn="ctr" defTabSz="4389120" rtl="0" eaLnBrk="1" fontAlgn="auto" latinLnBrk="0" hangingPunct="1">
                        <a:lnSpc>
                          <a:spcPct val="100000"/>
                        </a:lnSpc>
                        <a:spcBef>
                          <a:spcPts val="0"/>
                        </a:spcBef>
                        <a:spcAft>
                          <a:spcPts val="0"/>
                        </a:spcAft>
                        <a:buClrTx/>
                        <a:buSzTx/>
                        <a:buFontTx/>
                        <a:buNone/>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anose="020B0603020202020204" pitchFamily="34" charset="0"/>
                        </a:rPr>
                        <a:t>(THIS SIDEBAR WILL NOT PRINT)</a:t>
                      </a:r>
                      <a:endParaRPr lang="en-US" sz="4000" b="1" spc="600" dirty="0">
                        <a:solidFill>
                          <a:schemeClr val="bg1"/>
                        </a:solidFill>
                        <a:latin typeface="Trebuchet MS" panose="020B0603020202020204"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550" rtl="0" eaLnBrk="1" fontAlgn="auto" latinLnBrk="0" hangingPunct="1">
                        <a:lnSpc>
                          <a:spcPct val="100000"/>
                        </a:lnSpc>
                        <a:spcBef>
                          <a:spcPts val="0"/>
                        </a:spcBef>
                        <a:spcAft>
                          <a:spcPts val="0"/>
                        </a:spcAft>
                        <a:buClrTx/>
                        <a:buSzTx/>
                        <a:buFontTx/>
                        <a:buNone/>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a:p>
                  </a:txBody>
                  <a:tcPr marL="182880" marT="137160">
                    <a:blipFill rotWithShape="1">
                      <a:blip r:embed="rId9"/>
                      <a:stretch>
                        <a:fillRect/>
                      </a:stretch>
                    </a:blipFill>
                  </a:tcPr>
                </a:tc>
                <a:tc hMerge="1">
                  <a:txBody>
                    <a:bodyPr/>
                    <a:lstStyle/>
                    <a:p>
                      <a:endParaRPr lang="en-US"/>
                    </a:p>
                  </a:txBody>
                  <a:tcPr marL="182880" marT="137160">
                    <a:solidFill>
                      <a:srgbClr val="010101"/>
                    </a:solidFill>
                  </a:tcPr>
                </a:tc>
                <a:extLst>
                  <a:ext uri="{0D108BD9-81ED-4DB2-BD59-A6C34878D82A}">
                    <a16:rowId xmlns:a16="http://schemas.microsoft.com/office/drawing/2014/main" val="10002"/>
                  </a:ext>
                </a:extLst>
              </a:tr>
              <a:tr h="5177074">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3"/>
                  </a:ext>
                </a:extLst>
              </a:tr>
              <a:tr h="2888327">
                <a:tc gridSpan="2">
                  <a:txBody>
                    <a:bodyPr/>
                    <a:lstStyle/>
                    <a:p>
                      <a:pPr marL="0" marR="0" lvl="0" indent="0" algn="l" defTabSz="1518285" rtl="0" eaLnBrk="1" fontAlgn="auto" latinLnBrk="0" hangingPunct="1">
                        <a:lnSpc>
                          <a:spcPct val="100000"/>
                        </a:lnSpc>
                        <a:spcBef>
                          <a:spcPts val="0"/>
                        </a:spcBef>
                        <a:spcAft>
                          <a:spcPts val="0"/>
                        </a:spcAft>
                        <a:buClrTx/>
                        <a:buSzTx/>
                        <a:buFontTx/>
                        <a:buNone/>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5"/>
                  </a:ext>
                </a:extLst>
              </a:tr>
              <a:tr h="5674009">
                <a:tc gridSpan="3">
                  <a:txBody>
                    <a:bodyPr/>
                    <a:lstStyle/>
                    <a:p>
                      <a:pPr marL="0" marR="0" lvl="0" indent="0" algn="l" defTabSz="1518285" rtl="0" eaLnBrk="1" fontAlgn="auto" latinLnBrk="0" hangingPunct="1">
                        <a:lnSpc>
                          <a:spcPct val="100000"/>
                        </a:lnSpc>
                        <a:spcBef>
                          <a:spcPts val="0"/>
                        </a:spcBef>
                        <a:spcAft>
                          <a:spcPts val="0"/>
                        </a:spcAft>
                        <a:buClrTx/>
                        <a:buSzTx/>
                        <a:buFontTx/>
                        <a:buNone/>
                        <a:defRPr/>
                      </a:pPr>
                      <a:r>
                        <a:rPr lang="en-US" sz="2800" b="1" noProof="0" dirty="0">
                          <a:solidFill>
                            <a:srgbClr val="FFC000"/>
                          </a:solidFill>
                          <a:latin typeface="Arial" panose="020B0604020202020204"/>
                          <a:cs typeface="Arial" panose="020B0604020202020204"/>
                        </a:rPr>
                        <a:t>How to print your poster</a:t>
                      </a:r>
                    </a:p>
                    <a:p>
                      <a:pPr marL="0" marR="0" lvl="0" indent="0" algn="l" defTabSz="114300" rtl="0" eaLnBrk="1" fontAlgn="auto" latinLnBrk="0" hangingPunct="1">
                        <a:lnSpc>
                          <a:spcPct val="100000"/>
                        </a:lnSpc>
                        <a:spcBef>
                          <a:spcPts val="0"/>
                        </a:spcBef>
                        <a:spcAft>
                          <a:spcPts val="0"/>
                        </a:spcAft>
                        <a:buClrTx/>
                        <a:buSzTx/>
                        <a:buFontTx/>
                        <a:buNone/>
                        <a:defRPr/>
                      </a:pPr>
                      <a:r>
                        <a:rPr lang="en-US" sz="2400" noProof="0" dirty="0">
                          <a:solidFill>
                            <a:srgbClr val="D9D9D9"/>
                          </a:solidFill>
                          <a:latin typeface="Arial" panose="020B0604020202020204"/>
                          <a:cs typeface="Arial" panose="020B0604020202020204"/>
                        </a:rPr>
                        <a:t>When you are ready to have your poster printed go online to </a:t>
                      </a:r>
                      <a:r>
                        <a:rPr lang="en-US" sz="2400" noProof="0" dirty="0" err="1">
                          <a:solidFill>
                            <a:srgbClr val="FFC000"/>
                          </a:solidFill>
                          <a:latin typeface="Arial" panose="020B0604020202020204"/>
                          <a:cs typeface="Arial" panose="020B0604020202020204"/>
                        </a:rPr>
                        <a:t>PosterPresentations.com</a:t>
                      </a:r>
                      <a:r>
                        <a:rPr lang="en-US" sz="2400" noProof="0" dirty="0">
                          <a:solidFill>
                            <a:srgbClr val="D9D9D9"/>
                          </a:solidFill>
                          <a:latin typeface="Arial" panose="020B0604020202020204"/>
                          <a:cs typeface="Arial" panose="020B0604020202020204"/>
                        </a:rPr>
                        <a:t> and click on the "</a:t>
                      </a:r>
                      <a:r>
                        <a:rPr lang="en-US" sz="2400" noProof="0" dirty="0">
                          <a:solidFill>
                            <a:srgbClr val="FFC000"/>
                          </a:solidFill>
                          <a:latin typeface="Arial" panose="020B0604020202020204"/>
                          <a:cs typeface="Arial" panose="020B0604020202020204"/>
                        </a:rPr>
                        <a:t>Order Your Poster</a:t>
                      </a:r>
                      <a:r>
                        <a:rPr lang="en-US" sz="2400" noProof="0" dirty="0">
                          <a:solidFill>
                            <a:srgbClr val="D9D9D9"/>
                          </a:solidFill>
                          <a:latin typeface="Arial" panose="020B0604020202020204"/>
                          <a:cs typeface="Arial" panose="020B0604020202020204"/>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defRPr/>
                      </a:pPr>
                      <a:r>
                        <a:rPr lang="en-US" sz="2400" noProof="0" dirty="0">
                          <a:solidFill>
                            <a:srgbClr val="D9D9D9"/>
                          </a:solidFill>
                          <a:latin typeface="Arial" panose="020B0604020202020204"/>
                          <a:cs typeface="Arial" panose="020B0604020202020204"/>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defRPr/>
                      </a:pPr>
                      <a:br>
                        <a:rPr lang="en-US" sz="2400" noProof="0" dirty="0">
                          <a:solidFill>
                            <a:srgbClr val="D9D9D9"/>
                          </a:solidFill>
                          <a:latin typeface="Arial" panose="020B0604020202020204"/>
                          <a:cs typeface="Arial" panose="020B0604020202020204"/>
                        </a:rPr>
                      </a:br>
                      <a:r>
                        <a:rPr lang="en-US" sz="2400" noProof="0" dirty="0">
                          <a:solidFill>
                            <a:srgbClr val="D9D9D9"/>
                          </a:solidFill>
                          <a:latin typeface="Arial" panose="020B0604020202020204"/>
                          <a:cs typeface="Arial" panose="020B0604020202020204"/>
                        </a:rPr>
                        <a:t>Go to </a:t>
                      </a:r>
                      <a:r>
                        <a:rPr lang="en-US" sz="2400" noProof="0" dirty="0" err="1">
                          <a:solidFill>
                            <a:srgbClr val="FFC000"/>
                          </a:solidFill>
                          <a:latin typeface="Arial" panose="020B0604020202020204"/>
                          <a:cs typeface="Arial" panose="020B0604020202020204"/>
                        </a:rPr>
                        <a:t>PosterPresentations.com</a:t>
                      </a:r>
                      <a:r>
                        <a:rPr lang="en-US" sz="2400" noProof="0" dirty="0">
                          <a:solidFill>
                            <a:srgbClr val="D9D9D9"/>
                          </a:solidFill>
                          <a:latin typeface="Arial" panose="020B0604020202020204"/>
                          <a:cs typeface="Arial" panose="020B0604020202020204"/>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3212204">
                <a:tc>
                  <a:txBody>
                    <a:bodyPr/>
                    <a:lstStyle/>
                    <a:p>
                      <a:pPr>
                        <a:lnSpc>
                          <a:spcPts val="2600"/>
                        </a:lnSpc>
                      </a:pPr>
                      <a:r>
                        <a:rPr lang="en-US" sz="2000" dirty="0">
                          <a:solidFill>
                            <a:schemeClr val="bg1">
                              <a:lumMod val="85000"/>
                            </a:schemeClr>
                          </a:solidFill>
                          <a:latin typeface="Arial" panose="020B0604020202020204"/>
                          <a:cs typeface="Arial" panose="020B0604020202020204"/>
                        </a:rPr>
                        <a:t>© 2019</a:t>
                      </a:r>
                      <a:r>
                        <a:rPr lang="en-US" sz="2000" baseline="0" dirty="0">
                          <a:solidFill>
                            <a:schemeClr val="bg1">
                              <a:lumMod val="85000"/>
                            </a:schemeClr>
                          </a:solidFill>
                          <a:latin typeface="Arial" panose="020B0604020202020204"/>
                          <a:cs typeface="Arial" panose="020B0604020202020204"/>
                        </a:rPr>
                        <a:t> </a:t>
                      </a:r>
                      <a:r>
                        <a:rPr lang="en-US" sz="2000" dirty="0" err="1">
                          <a:solidFill>
                            <a:schemeClr val="bg1">
                              <a:lumMod val="85000"/>
                            </a:schemeClr>
                          </a:solidFill>
                          <a:latin typeface="Arial" panose="020B0604020202020204"/>
                          <a:cs typeface="Arial" panose="020B0604020202020204"/>
                        </a:rPr>
                        <a:t>PosterPresentations.com</a:t>
                      </a:r>
                      <a:br>
                        <a:rPr lang="en-US" sz="2000" dirty="0">
                          <a:solidFill>
                            <a:schemeClr val="bg1">
                              <a:lumMod val="85000"/>
                            </a:schemeClr>
                          </a:solidFill>
                          <a:latin typeface="Arial" panose="020B0604020202020204"/>
                          <a:cs typeface="Arial" panose="020B0604020202020204"/>
                        </a:rPr>
                      </a:br>
                      <a:r>
                        <a:rPr lang="en-US" sz="2000" dirty="0">
                          <a:solidFill>
                            <a:schemeClr val="bg1">
                              <a:lumMod val="85000"/>
                            </a:schemeClr>
                          </a:solidFill>
                          <a:latin typeface="Arial" panose="020B0604020202020204"/>
                          <a:cs typeface="Arial" panose="020B0604020202020204"/>
                        </a:rPr>
                        <a:t>2117 Fourth Street ,</a:t>
                      </a:r>
                      <a:r>
                        <a:rPr lang="en-US" sz="2000" baseline="0" dirty="0">
                          <a:solidFill>
                            <a:schemeClr val="bg1">
                              <a:lumMod val="85000"/>
                            </a:schemeClr>
                          </a:solidFill>
                          <a:latin typeface="Arial" panose="020B0604020202020204"/>
                          <a:cs typeface="Arial" panose="020B0604020202020204"/>
                        </a:rPr>
                        <a:t> STE C        </a:t>
                      </a:r>
                    </a:p>
                    <a:p>
                      <a:pPr>
                        <a:lnSpc>
                          <a:spcPts val="2600"/>
                        </a:lnSpc>
                      </a:pPr>
                      <a:r>
                        <a:rPr lang="en-US" sz="2000" baseline="0" dirty="0">
                          <a:solidFill>
                            <a:schemeClr val="bg1">
                              <a:lumMod val="85000"/>
                            </a:schemeClr>
                          </a:solidFill>
                          <a:latin typeface="Arial" panose="020B0604020202020204"/>
                          <a:cs typeface="Arial" panose="020B0604020202020204"/>
                        </a:rPr>
                        <a:t>Berkeley CA 94710 USA</a:t>
                      </a:r>
                      <a:endParaRPr lang="en-US" sz="2000" dirty="0">
                        <a:solidFill>
                          <a:schemeClr val="bg1">
                            <a:lumMod val="85000"/>
                          </a:schemeClr>
                        </a:solidFill>
                        <a:latin typeface="Arial" panose="020B0604020202020204"/>
                        <a:cs typeface="Arial" panose="020B0604020202020204"/>
                      </a:endParaRPr>
                    </a:p>
                  </a:txBody>
                  <a:tcPr marL="182880" marT="137160">
                    <a:solidFill>
                      <a:srgbClr val="010101"/>
                    </a:solidFill>
                  </a:tcPr>
                </a:tc>
                <a:tc gridSpan="2">
                  <a:txBody>
                    <a:bodyPr/>
                    <a:lstStyle/>
                    <a:p>
                      <a:pPr marL="0" marR="0" indent="0" algn="l" defTabSz="4389120" rtl="0" eaLnBrk="1" fontAlgn="auto" latinLnBrk="0" hangingPunct="1">
                        <a:lnSpc>
                          <a:spcPct val="100000"/>
                        </a:lnSpc>
                        <a:spcBef>
                          <a:spcPts val="0"/>
                        </a:spcBef>
                        <a:spcAft>
                          <a:spcPts val="0"/>
                        </a:spcAft>
                        <a:buClrTx/>
                        <a:buSzTx/>
                        <a:buFontTx/>
                        <a:buNone/>
                        <a:defRPr/>
                      </a:pPr>
                      <a:r>
                        <a:rPr lang="en-US" sz="2400" b="1" dirty="0">
                          <a:solidFill>
                            <a:srgbClr val="D0D0D0"/>
                          </a:solidFill>
                          <a:latin typeface="Arial" panose="020B0604020202020204"/>
                          <a:cs typeface="Arial" panose="020B0604020202020204"/>
                        </a:rPr>
                        <a:t>For complete tutorials</a:t>
                      </a:r>
                      <a:r>
                        <a:rPr lang="en-US" sz="2400" b="1" baseline="0" dirty="0">
                          <a:solidFill>
                            <a:srgbClr val="D0D0D0"/>
                          </a:solidFill>
                          <a:latin typeface="Arial" panose="020B0604020202020204"/>
                          <a:cs typeface="Arial" panose="020B0604020202020204"/>
                        </a:rPr>
                        <a:t> visit:</a:t>
                      </a:r>
                    </a:p>
                    <a:p>
                      <a:pPr marL="0" marR="0" indent="0" algn="l" defTabSz="4389120" rtl="0" eaLnBrk="1" fontAlgn="auto" latinLnBrk="0" hangingPunct="1">
                        <a:lnSpc>
                          <a:spcPct val="100000"/>
                        </a:lnSpc>
                        <a:spcBef>
                          <a:spcPts val="0"/>
                        </a:spcBef>
                        <a:spcAft>
                          <a:spcPts val="0"/>
                        </a:spcAft>
                        <a:buClrTx/>
                        <a:buSzTx/>
                        <a:buFontTx/>
                        <a:buNone/>
                        <a:defRPr/>
                      </a:pPr>
                      <a:r>
                        <a:rPr lang="en-US" sz="1800" b="1" dirty="0">
                          <a:solidFill>
                            <a:srgbClr val="FFC000"/>
                          </a:solidFill>
                          <a:latin typeface="Arial" panose="020B0604020202020204"/>
                          <a:cs typeface="Arial" panose="020B0604020202020204"/>
                        </a:rPr>
                        <a:t>https://</a:t>
                      </a:r>
                      <a:r>
                        <a:rPr lang="en-US" sz="1800" b="1" dirty="0" err="1">
                          <a:solidFill>
                            <a:srgbClr val="FFC000"/>
                          </a:solidFill>
                          <a:latin typeface="Arial" panose="020B0604020202020204"/>
                          <a:cs typeface="Arial" panose="020B0604020202020204"/>
                        </a:rPr>
                        <a:t>www.posterpresentations.com</a:t>
                      </a:r>
                      <a:r>
                        <a:rPr lang="en-US" sz="1800" b="1" dirty="0">
                          <a:solidFill>
                            <a:srgbClr val="FFC000"/>
                          </a:solidFill>
                          <a:latin typeface="Arial" panose="020B0604020202020204"/>
                          <a:cs typeface="Arial" panose="020B0604020202020204"/>
                        </a:rPr>
                        <a:t>/</a:t>
                      </a:r>
                      <a:r>
                        <a:rPr lang="en-US" sz="1800" b="1" dirty="0" err="1">
                          <a:solidFill>
                            <a:srgbClr val="FFC000"/>
                          </a:solidFill>
                          <a:latin typeface="Arial" panose="020B0604020202020204"/>
                          <a:cs typeface="Arial" panose="020B0604020202020204"/>
                        </a:rPr>
                        <a:t>helpdesk.html</a:t>
                      </a:r>
                      <a:endParaRPr lang="en-US" sz="1800" dirty="0">
                        <a:solidFill>
                          <a:schemeClr val="bg1">
                            <a:lumMod val="85000"/>
                          </a:schemeClr>
                        </a:solidFill>
                        <a:latin typeface="Arial" panose="020B0604020202020204"/>
                        <a:cs typeface="Arial" panose="020B0604020202020204"/>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8"/>
                  </a:ext>
                </a:extLst>
              </a:tr>
            </a:tbl>
          </a:graphicData>
        </a:graphic>
      </p:graphicFrame>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9120" rtl="0" eaLnBrk="1" latinLnBrk="0" hangingPunct="1">
        <a:spcBef>
          <a:spcPct val="0"/>
        </a:spcBef>
        <a:buNone/>
        <a:defRPr sz="8800" kern="1200">
          <a:solidFill>
            <a:schemeClr val="bg1"/>
          </a:solidFill>
          <a:latin typeface="Trebuchet MS" panose="020B0603020202020204" pitchFamily="34" charset="0"/>
          <a:ea typeface="+mj-ea"/>
          <a:cs typeface="+mj-cs"/>
        </a:defRPr>
      </a:lvl1pPr>
    </p:titleStyle>
    <p:bodyStyle>
      <a:lvl1pPr marL="1645920" indent="-1645920" algn="l" defTabSz="4389120" rtl="0" eaLnBrk="1" latinLnBrk="0" hangingPunct="1">
        <a:spcBef>
          <a:spcPct val="20000"/>
        </a:spcBef>
        <a:buFont typeface="Arial" panose="020B0604020202020204"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anose="020B0604020202020204" pitchFamily="34" charset="0"/>
        <a:buChar char="–"/>
        <a:defRPr sz="13500" kern="1200">
          <a:solidFill>
            <a:schemeClr val="tx1"/>
          </a:solidFill>
          <a:latin typeface="+mn-lt"/>
          <a:ea typeface="+mn-ea"/>
          <a:cs typeface="+mn-cs"/>
        </a:defRPr>
      </a:lvl2pPr>
      <a:lvl3pPr marL="5486400" indent="-1097280" algn="l" defTabSz="4389120" rtl="0" eaLnBrk="1" latinLnBrk="0" hangingPunct="1">
        <a:spcBef>
          <a:spcPct val="20000"/>
        </a:spcBef>
        <a:buFont typeface="Arial" panose="020B0604020202020204" pitchFamily="34" charset="0"/>
        <a:buChar char="•"/>
        <a:defRPr sz="11600" kern="1200">
          <a:solidFill>
            <a:schemeClr val="tx1"/>
          </a:solidFill>
          <a:latin typeface="+mn-lt"/>
          <a:ea typeface="+mn-ea"/>
          <a:cs typeface="+mn-cs"/>
        </a:defRPr>
      </a:lvl3pPr>
      <a:lvl4pPr marL="768032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4pPr>
      <a:lvl5pPr marL="987488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5pPr>
      <a:lvl6pPr marL="1206944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6pPr>
      <a:lvl7pPr marL="1426400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7pPr>
      <a:lvl8pPr marL="1645856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8pPr>
      <a:lvl9pPr marL="1865312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045" algn="l" defTabSz="4389120" rtl="0" eaLnBrk="1" latinLnBrk="0" hangingPunct="1">
        <a:defRPr sz="8600" kern="1200">
          <a:solidFill>
            <a:schemeClr val="tx1"/>
          </a:solidFill>
          <a:latin typeface="+mn-lt"/>
          <a:ea typeface="+mn-ea"/>
          <a:cs typeface="+mn-cs"/>
        </a:defRPr>
      </a:lvl4pPr>
      <a:lvl5pPr marL="8777605" algn="l" defTabSz="4389120" rtl="0" eaLnBrk="1" latinLnBrk="0" hangingPunct="1">
        <a:defRPr sz="8600" kern="1200">
          <a:solidFill>
            <a:schemeClr val="tx1"/>
          </a:solidFill>
          <a:latin typeface="+mn-lt"/>
          <a:ea typeface="+mn-ea"/>
          <a:cs typeface="+mn-cs"/>
        </a:defRPr>
      </a:lvl5pPr>
      <a:lvl6pPr marL="10972165" algn="l" defTabSz="4389120" rtl="0" eaLnBrk="1" latinLnBrk="0" hangingPunct="1">
        <a:defRPr sz="8600" kern="1200">
          <a:solidFill>
            <a:schemeClr val="tx1"/>
          </a:solidFill>
          <a:latin typeface="+mn-lt"/>
          <a:ea typeface="+mn-ea"/>
          <a:cs typeface="+mn-cs"/>
        </a:defRPr>
      </a:lvl6pPr>
      <a:lvl7pPr marL="13166725" algn="l" defTabSz="4389120" rtl="0" eaLnBrk="1" latinLnBrk="0" hangingPunct="1">
        <a:defRPr sz="8600" kern="1200">
          <a:solidFill>
            <a:schemeClr val="tx1"/>
          </a:solidFill>
          <a:latin typeface="+mn-lt"/>
          <a:ea typeface="+mn-ea"/>
          <a:cs typeface="+mn-cs"/>
        </a:defRPr>
      </a:lvl7pPr>
      <a:lvl8pPr marL="15361285" algn="l" defTabSz="4389120" rtl="0" eaLnBrk="1" latinLnBrk="0" hangingPunct="1">
        <a:defRPr sz="8600" kern="1200">
          <a:solidFill>
            <a:schemeClr val="tx1"/>
          </a:solidFill>
          <a:latin typeface="+mn-lt"/>
          <a:ea typeface="+mn-ea"/>
          <a:cs typeface="+mn-cs"/>
        </a:defRPr>
      </a:lvl8pPr>
      <a:lvl9pPr marL="17555845" algn="l" defTabSz="438912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panose="020B0604020202020204" pitchFamily="34"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panose="020B0604020202020204" pitchFamily="34" charset="0"/>
              </a:rPr>
              <a:t>www.PosterPresentations.com</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4389120" rtl="0" eaLnBrk="1" latinLnBrk="0" hangingPunct="1">
        <a:spcBef>
          <a:spcPct val="0"/>
        </a:spcBef>
        <a:buNone/>
        <a:defRPr sz="8800" kern="1200">
          <a:solidFill>
            <a:schemeClr val="bg1"/>
          </a:solidFill>
          <a:latin typeface="Trebuchet MS" panose="020B0603020202020204" pitchFamily="34" charset="0"/>
          <a:ea typeface="+mj-ea"/>
          <a:cs typeface="+mj-cs"/>
        </a:defRPr>
      </a:lvl1pPr>
    </p:titleStyle>
    <p:bodyStyle>
      <a:lvl1pPr marL="1645920" indent="-1645920" algn="l" defTabSz="4389120" rtl="0" eaLnBrk="1" latinLnBrk="0" hangingPunct="1">
        <a:spcBef>
          <a:spcPct val="20000"/>
        </a:spcBef>
        <a:buFont typeface="Arial" panose="020B0604020202020204"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anose="020B0604020202020204" pitchFamily="34" charset="0"/>
        <a:buChar char="–"/>
        <a:defRPr sz="13500" kern="1200">
          <a:solidFill>
            <a:schemeClr val="tx1"/>
          </a:solidFill>
          <a:latin typeface="+mn-lt"/>
          <a:ea typeface="+mn-ea"/>
          <a:cs typeface="+mn-cs"/>
        </a:defRPr>
      </a:lvl2pPr>
      <a:lvl3pPr marL="5486400" indent="-1097280" algn="l" defTabSz="4389120" rtl="0" eaLnBrk="1" latinLnBrk="0" hangingPunct="1">
        <a:spcBef>
          <a:spcPct val="20000"/>
        </a:spcBef>
        <a:buFont typeface="Arial" panose="020B0604020202020204" pitchFamily="34" charset="0"/>
        <a:buChar char="•"/>
        <a:defRPr sz="11600" kern="1200">
          <a:solidFill>
            <a:schemeClr val="tx1"/>
          </a:solidFill>
          <a:latin typeface="+mn-lt"/>
          <a:ea typeface="+mn-ea"/>
          <a:cs typeface="+mn-cs"/>
        </a:defRPr>
      </a:lvl3pPr>
      <a:lvl4pPr marL="768032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4pPr>
      <a:lvl5pPr marL="987488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5pPr>
      <a:lvl6pPr marL="1206944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6pPr>
      <a:lvl7pPr marL="1426400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7pPr>
      <a:lvl8pPr marL="1645856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8pPr>
      <a:lvl9pPr marL="18653125" indent="-1097280" algn="l" defTabSz="4389120"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045" algn="l" defTabSz="4389120" rtl="0" eaLnBrk="1" latinLnBrk="0" hangingPunct="1">
        <a:defRPr sz="8600" kern="1200">
          <a:solidFill>
            <a:schemeClr val="tx1"/>
          </a:solidFill>
          <a:latin typeface="+mn-lt"/>
          <a:ea typeface="+mn-ea"/>
          <a:cs typeface="+mn-cs"/>
        </a:defRPr>
      </a:lvl4pPr>
      <a:lvl5pPr marL="8777605" algn="l" defTabSz="4389120" rtl="0" eaLnBrk="1" latinLnBrk="0" hangingPunct="1">
        <a:defRPr sz="8600" kern="1200">
          <a:solidFill>
            <a:schemeClr val="tx1"/>
          </a:solidFill>
          <a:latin typeface="+mn-lt"/>
          <a:ea typeface="+mn-ea"/>
          <a:cs typeface="+mn-cs"/>
        </a:defRPr>
      </a:lvl5pPr>
      <a:lvl6pPr marL="10972165" algn="l" defTabSz="4389120" rtl="0" eaLnBrk="1" latinLnBrk="0" hangingPunct="1">
        <a:defRPr sz="8600" kern="1200">
          <a:solidFill>
            <a:schemeClr val="tx1"/>
          </a:solidFill>
          <a:latin typeface="+mn-lt"/>
          <a:ea typeface="+mn-ea"/>
          <a:cs typeface="+mn-cs"/>
        </a:defRPr>
      </a:lvl6pPr>
      <a:lvl7pPr marL="13166725" algn="l" defTabSz="4389120" rtl="0" eaLnBrk="1" latinLnBrk="0" hangingPunct="1">
        <a:defRPr sz="8600" kern="1200">
          <a:solidFill>
            <a:schemeClr val="tx1"/>
          </a:solidFill>
          <a:latin typeface="+mn-lt"/>
          <a:ea typeface="+mn-ea"/>
          <a:cs typeface="+mn-cs"/>
        </a:defRPr>
      </a:lvl7pPr>
      <a:lvl8pPr marL="15361285" algn="l" defTabSz="4389120" rtl="0" eaLnBrk="1" latinLnBrk="0" hangingPunct="1">
        <a:defRPr sz="8600" kern="1200">
          <a:solidFill>
            <a:schemeClr val="tx1"/>
          </a:solidFill>
          <a:latin typeface="+mn-lt"/>
          <a:ea typeface="+mn-ea"/>
          <a:cs typeface="+mn-cs"/>
        </a:defRPr>
      </a:lvl8pPr>
      <a:lvl9pPr marL="17555845"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9740" y="5484495"/>
            <a:ext cx="10057130" cy="8055610"/>
          </a:xfrm>
        </p:spPr>
        <p:txBody>
          <a:bodyPr>
            <a:noAutofit/>
          </a:bodyPr>
          <a:lstStyle/>
          <a:p>
            <a:pPr algn="just"/>
            <a:r>
              <a:rPr lang="en-IN" sz="2400" kern="100" dirty="0">
                <a:solidFill>
                  <a:srgbClr val="000000"/>
                </a:solidFill>
                <a:effectLst/>
                <a:latin typeface="Times New Roman" panose="02020603050405020304" pitchFamily="18" charset="0"/>
                <a:ea typeface="Times New Roman" panose="02020603050405020304" pitchFamily="18" charset="0"/>
              </a:rPr>
              <a:t>The proposed decentralized certificate verification system that uses blockchain technology can potentially solve the issues mentioned above. By using a decentralized system, the data would not be stored on a single server that could be hacked or lost if the system crashes. Instead, the data would be stored on multiple nodes in the network, making it more secure and less vulnerable to attacks. In addition, the use of blockchain technology provides anti-tampering mechanisms, making it difficult for anyone to forge or manipulate certificates. Each certificate would be cryptographically connected to the previous certificate in the chain, creating a tamper-proof system that is difficult to hack. Moreover, the proposed system would provide faster certificate verification and issuance. Since the data would be stored on multiple nodes, verification could be done quickly without the need for human intervention. This would reduce the time and resources required for verification and issuance, making the process more efficient and cost-effective. Overall, the proposed decentralized certificate verification system that uses blockchain technology can potentially solve the issues associated with the current certificate issuance, verification, and validation process. By using a decentralized system with anti-tampering mechanisms, the system can provide a more secure and efficient way of verifying and issuing certificates, reducing the time and cost required for the process.</a:t>
            </a:r>
          </a:p>
          <a:p>
            <a:pPr algn="just"/>
            <a:endParaRPr lang="en-US" b="1" dirty="0">
              <a:solidFill>
                <a:schemeClr val="tx2"/>
              </a:solidFill>
              <a:sym typeface="+mn-ea"/>
            </a:endParaRPr>
          </a:p>
        </p:txBody>
      </p:sp>
      <p:sp>
        <p:nvSpPr>
          <p:cNvPr id="3" name="Text Placeholder 2"/>
          <p:cNvSpPr>
            <a:spLocks noGrp="1"/>
          </p:cNvSpPr>
          <p:nvPr>
            <p:ph type="body" sz="quarter" idx="11"/>
          </p:nvPr>
        </p:nvSpPr>
        <p:spPr/>
        <p:txBody>
          <a:bodyPr/>
          <a:lstStyle/>
          <a:p>
            <a:r>
              <a:rPr lang="en-US" dirty="0"/>
              <a:t>ABSTRACT</a:t>
            </a:r>
          </a:p>
        </p:txBody>
      </p:sp>
      <p:sp>
        <p:nvSpPr>
          <p:cNvPr id="4" name="Text Placeholder 3"/>
          <p:cNvSpPr>
            <a:spLocks noGrp="1"/>
          </p:cNvSpPr>
          <p:nvPr>
            <p:ph type="body" sz="quarter" idx="20"/>
          </p:nvPr>
        </p:nvSpPr>
        <p:spPr/>
        <p:txBody>
          <a:bodyPr/>
          <a:lstStyle/>
          <a:p>
            <a:r>
              <a:rPr lang="en-US" dirty="0"/>
              <a:t>INTRODUCTION</a:t>
            </a:r>
          </a:p>
        </p:txBody>
      </p:sp>
      <p:sp>
        <p:nvSpPr>
          <p:cNvPr id="5" name="Text Placeholder 4"/>
          <p:cNvSpPr>
            <a:spLocks noGrp="1"/>
          </p:cNvSpPr>
          <p:nvPr>
            <p:ph type="body" sz="quarter" idx="21"/>
          </p:nvPr>
        </p:nvSpPr>
        <p:spPr>
          <a:xfrm>
            <a:off x="11459845" y="6082030"/>
            <a:ext cx="10048875" cy="12234545"/>
          </a:xfrm>
        </p:spPr>
        <p:txBody>
          <a:bodyPr>
            <a:noAutofit/>
          </a:bodyPr>
          <a:lstStyle/>
          <a:p>
            <a:pPr algn="l"/>
            <a:endParaRPr lang="en-US" sz="2800" b="1" i="0" u="none" strike="noStrike" baseline="0" dirty="0">
              <a:solidFill>
                <a:schemeClr val="tx2"/>
              </a:solidFill>
            </a:endParaRPr>
          </a:p>
          <a:p>
            <a:pPr marL="457200" indent="-457200">
              <a:buFont typeface="Arial" panose="020B0604020202020204" pitchFamily="34" charset="0"/>
              <a:buChar char="•"/>
            </a:pPr>
            <a:r>
              <a:rPr lang="en-IN" sz="2400" kern="100" dirty="0">
                <a:solidFill>
                  <a:srgbClr val="000000"/>
                </a:solidFill>
                <a:effectLst/>
                <a:latin typeface="Times New Roman" panose="02020603050405020304" pitchFamily="18" charset="0"/>
                <a:ea typeface="Times New Roman" panose="02020603050405020304" pitchFamily="18" charset="0"/>
              </a:rPr>
              <a:t>Fake certificates are a big problem and the usual way of checking them takes a lot of time and is expensive. This study proposes a solution that uses blockchain technology to verify identity, which is faster and more efficient. It also has a system to revoke certificates if they are fake. The system is easy to use and does not require special skills. A prototype has been created and it has features like data privacy, verifying transcripts, and sharing data only with those who need to see it.</a:t>
            </a:r>
          </a:p>
          <a:p>
            <a:pPr marL="457200" indent="-457200">
              <a:buFont typeface="Arial" panose="020B0604020202020204" pitchFamily="34" charset="0"/>
              <a:buChar char="•"/>
            </a:pPr>
            <a:r>
              <a:rPr lang="en-IN" sz="2400" kern="100" dirty="0">
                <a:solidFill>
                  <a:srgbClr val="000000"/>
                </a:solidFill>
                <a:effectLst/>
                <a:latin typeface="Times New Roman" panose="02020603050405020304" pitchFamily="18" charset="0"/>
                <a:ea typeface="Times New Roman" panose="02020603050405020304" pitchFamily="18" charset="0"/>
              </a:rPr>
              <a:t>The purpose of this research is to develop a secure and efficient system using blockchain technology for storing job training certificates. By using public blockchain, the certificates are protected from being forged or altered. Smart contracts are utilized to create data blocks that are added to the Ethereum blockchain network. The certificate files are stored in a distributed environment called Inter Planetary File System (IPFS), which provides secure and quick access. The research showed that certificate data can be safely stored on Ethereum public blockchain and supporting files on IPFS.</a:t>
            </a:r>
          </a:p>
          <a:p>
            <a:pPr marL="457200" indent="-457200">
              <a:buFont typeface="Arial" panose="020B0604020202020204" pitchFamily="34" charset="0"/>
              <a:buChar char="•"/>
            </a:pPr>
            <a:endParaRPr lang="en-IN" sz="2400" kern="100" dirty="0">
              <a:solidFill>
                <a:srgbClr val="000000"/>
              </a:solidFill>
              <a:effectLst/>
              <a:latin typeface="Times New Roman" panose="02020603050405020304" pitchFamily="18" charset="0"/>
              <a:ea typeface="Times New Roman" panose="02020603050405020304" pitchFamily="18" charset="0"/>
            </a:endParaRPr>
          </a:p>
          <a:p>
            <a:pPr marL="283210" marR="495300" indent="-6350" algn="just">
              <a:lnSpc>
                <a:spcPct val="150000"/>
              </a:lnSpc>
              <a:spcAft>
                <a:spcPts val="15"/>
              </a:spcAft>
            </a:pPr>
            <a:r>
              <a:rPr lang="en-IN" sz="2400" kern="100" dirty="0">
                <a:solidFill>
                  <a:srgbClr val="000000"/>
                </a:solidFill>
                <a:effectLst/>
                <a:latin typeface="Times New Roman" panose="02020603050405020304" pitchFamily="18" charset="0"/>
                <a:ea typeface="Times New Roman" panose="02020603050405020304" pitchFamily="18" charset="0"/>
              </a:rPr>
              <a:t>The Cooperative Intelligent Transportation System (CITS) is an innovative technology that enables vehicles to communicate with each other, enhancing road safety. However, ensuring secure communication remains a significant challenge in the research community. The existing solutions for inter-vehicle communication security mostly rely on digital certificates' authentication.</a:t>
            </a:r>
          </a:p>
          <a:p>
            <a:pPr marL="283210" marR="495300" indent="-6350" algn="just">
              <a:lnSpc>
                <a:spcPct val="150000"/>
              </a:lnSpc>
              <a:spcAft>
                <a:spcPts val="15"/>
              </a:spcAft>
            </a:pPr>
            <a:r>
              <a:rPr lang="en-IN" sz="2400" kern="100" dirty="0">
                <a:solidFill>
                  <a:srgbClr val="000000"/>
                </a:solidFill>
                <a:effectLst/>
                <a:latin typeface="Times New Roman" panose="02020603050405020304" pitchFamily="18" charset="0"/>
                <a:ea typeface="Times New Roman" panose="02020603050405020304" pitchFamily="18" charset="0"/>
              </a:rPr>
              <a:t>However, the computation required for such verification is highly expensive and imposes significant overhead on vehicles, and the validation must be performed within a specific time frame. Moreover, depending on a central node for certificate issuance and revocation may create a single point of failure, risking motorist safety.</a:t>
            </a:r>
          </a:p>
          <a:p>
            <a:pPr marL="457200" indent="-457200">
              <a:buFont typeface="Arial" panose="020B0604020202020204" pitchFamily="34" charset="0"/>
              <a:buChar char="•"/>
            </a:pPr>
            <a:endParaRPr lang="en-US" sz="2400" b="1" i="0" u="none" strike="noStrike" baseline="0" dirty="0">
              <a:solidFill>
                <a:schemeClr val="tx2"/>
              </a:solidFill>
            </a:endParaRPr>
          </a:p>
          <a:p>
            <a:endParaRPr lang="en-US" sz="2800" b="1" dirty="0">
              <a:solidFill>
                <a:schemeClr val="tx2"/>
              </a:solidFill>
            </a:endParaRPr>
          </a:p>
        </p:txBody>
      </p:sp>
      <p:sp>
        <p:nvSpPr>
          <p:cNvPr id="6" name="Text Placeholder 5"/>
          <p:cNvSpPr>
            <a:spLocks noGrp="1"/>
          </p:cNvSpPr>
          <p:nvPr>
            <p:ph type="body" sz="quarter" idx="22"/>
          </p:nvPr>
        </p:nvSpPr>
        <p:spPr>
          <a:xfrm>
            <a:off x="11460162" y="5000109"/>
            <a:ext cx="10048875" cy="615545"/>
          </a:xfrm>
        </p:spPr>
        <p:txBody>
          <a:bodyPr/>
          <a:lstStyle/>
          <a:p>
            <a:pPr lvl="0"/>
            <a:r>
              <a:rPr lang="en-IN" cap="small" dirty="0"/>
              <a:t>LITERATURE REVIEW</a:t>
            </a:r>
            <a:endParaRPr lang="en-US" cap="small" dirty="0"/>
          </a:p>
        </p:txBody>
      </p:sp>
      <p:sp>
        <p:nvSpPr>
          <p:cNvPr id="8" name="Text Placeholder 7"/>
          <p:cNvSpPr>
            <a:spLocks noGrp="1"/>
          </p:cNvSpPr>
          <p:nvPr>
            <p:ph type="body" sz="quarter" idx="24"/>
          </p:nvPr>
        </p:nvSpPr>
        <p:spPr>
          <a:xfrm>
            <a:off x="22377404" y="5000109"/>
            <a:ext cx="10058400" cy="612140"/>
          </a:xfrm>
        </p:spPr>
        <p:txBody>
          <a:bodyPr/>
          <a:lstStyle/>
          <a:p>
            <a:r>
              <a:rPr lang="en-US" dirty="0"/>
              <a:t>RESULTS</a:t>
            </a:r>
          </a:p>
        </p:txBody>
      </p:sp>
      <p:sp>
        <p:nvSpPr>
          <p:cNvPr id="9" name="Text Placeholder 8"/>
          <p:cNvSpPr>
            <a:spLocks noGrp="1"/>
          </p:cNvSpPr>
          <p:nvPr>
            <p:ph type="body" sz="quarter" idx="25"/>
          </p:nvPr>
        </p:nvSpPr>
        <p:spPr>
          <a:xfrm>
            <a:off x="33390292" y="5028168"/>
            <a:ext cx="10047018" cy="612140"/>
          </a:xfrm>
        </p:spPr>
        <p:txBody>
          <a:bodyPr/>
          <a:lstStyle/>
          <a:p>
            <a:r>
              <a:rPr lang="en-US" dirty="0"/>
              <a:t>PROPOSED SYSTEM/ARCHITECTURE</a:t>
            </a:r>
          </a:p>
        </p:txBody>
      </p:sp>
      <p:sp>
        <p:nvSpPr>
          <p:cNvPr id="11" name="Text Placeholder 10"/>
          <p:cNvSpPr>
            <a:spLocks noGrp="1"/>
          </p:cNvSpPr>
          <p:nvPr>
            <p:ph type="body" sz="quarter" idx="27"/>
          </p:nvPr>
        </p:nvSpPr>
        <p:spPr>
          <a:xfrm>
            <a:off x="33390292" y="12769058"/>
            <a:ext cx="10047018" cy="615545"/>
          </a:xfrm>
        </p:spPr>
        <p:txBody>
          <a:bodyPr/>
          <a:lstStyle/>
          <a:p>
            <a:r>
              <a:rPr lang="en-US" dirty="0"/>
              <a:t>CONCLUSION</a:t>
            </a:r>
          </a:p>
        </p:txBody>
      </p:sp>
      <p:sp>
        <p:nvSpPr>
          <p:cNvPr id="12" name="Text Placeholder 11"/>
          <p:cNvSpPr>
            <a:spLocks noGrp="1"/>
          </p:cNvSpPr>
          <p:nvPr>
            <p:ph type="body" sz="quarter" idx="28"/>
          </p:nvPr>
        </p:nvSpPr>
        <p:spPr>
          <a:xfrm>
            <a:off x="33460055" y="13823950"/>
            <a:ext cx="10052050" cy="8625840"/>
          </a:xfrm>
        </p:spPr>
        <p:txBody>
          <a:bodyPr>
            <a:noAutofit/>
          </a:bodyPr>
          <a:lstStyle/>
          <a:p>
            <a:pPr marL="8255" indent="-6350" algn="just">
              <a:lnSpc>
                <a:spcPct val="107000"/>
              </a:lnSpc>
              <a:spcAft>
                <a:spcPts val="1595"/>
              </a:spcAft>
            </a:pPr>
            <a:r>
              <a:rPr lang="en-IN" sz="2400" kern="100" dirty="0">
                <a:solidFill>
                  <a:srgbClr val="000000"/>
                </a:solidFill>
                <a:effectLst/>
                <a:latin typeface="Times New Roman" panose="02020603050405020304" pitchFamily="18" charset="0"/>
                <a:ea typeface="Times New Roman" panose="02020603050405020304" pitchFamily="18" charset="0"/>
              </a:rPr>
              <a:t>• In this Research Work, a Blockchain-based Educational Certificate Verification decentralized application </a:t>
            </a:r>
            <a:r>
              <a:rPr lang="en-IN" sz="2400" kern="100" dirty="0" err="1">
                <a:solidFill>
                  <a:srgbClr val="000000"/>
                </a:solidFill>
                <a:effectLst/>
                <a:latin typeface="Times New Roman" panose="02020603050405020304" pitchFamily="18" charset="0"/>
                <a:ea typeface="Times New Roman" panose="02020603050405020304" pitchFamily="18" charset="0"/>
              </a:rPr>
              <a:t>ramed</a:t>
            </a:r>
            <a:r>
              <a:rPr lang="en-IN" sz="2400" kern="100" dirty="0">
                <a:solidFill>
                  <a:srgbClr val="000000"/>
                </a:solidFill>
                <a:effectLst/>
                <a:latin typeface="Times New Roman" panose="02020603050405020304" pitchFamily="18" charset="0"/>
                <a:ea typeface="Times New Roman" panose="02020603050405020304" pitchFamily="18" charset="0"/>
              </a:rPr>
              <a:t> </a:t>
            </a:r>
            <a:r>
              <a:rPr lang="en-IN" sz="2400" kern="100" dirty="0" err="1">
                <a:solidFill>
                  <a:srgbClr val="000000"/>
                </a:solidFill>
                <a:effectLst/>
                <a:latin typeface="Times New Roman" panose="02020603050405020304" pitchFamily="18" charset="0"/>
                <a:ea typeface="Times New Roman" panose="02020603050405020304" pitchFamily="18" charset="0"/>
              </a:rPr>
              <a:t>DiUcerts</a:t>
            </a:r>
            <a:r>
              <a:rPr lang="en-IN" sz="2400" kern="100" dirty="0">
                <a:solidFill>
                  <a:srgbClr val="000000"/>
                </a:solidFill>
                <a:effectLst/>
                <a:latin typeface="Times New Roman" panose="02020603050405020304" pitchFamily="18" charset="0"/>
                <a:ea typeface="Times New Roman" panose="02020603050405020304" pitchFamily="18" charset="0"/>
              </a:rPr>
              <a:t> was developed in the Ethereum Blockchain platform.</a:t>
            </a:r>
          </a:p>
          <a:p>
            <a:pPr marL="8255" indent="-6350" algn="just">
              <a:lnSpc>
                <a:spcPct val="107000"/>
              </a:lnSpc>
              <a:spcAft>
                <a:spcPts val="1595"/>
              </a:spcAft>
            </a:pPr>
            <a:r>
              <a:rPr lang="en-IN" sz="2400" kern="100" dirty="0">
                <a:solidFill>
                  <a:srgbClr val="000000"/>
                </a:solidFill>
                <a:effectLst/>
                <a:latin typeface="Times New Roman" panose="02020603050405020304" pitchFamily="18" charset="0"/>
                <a:ea typeface="Times New Roman" panose="02020603050405020304" pitchFamily="18" charset="0"/>
              </a:rPr>
              <a:t>• The first objective of this research work was achieved by the progressive and effective implementation of the proposed model and also developed </a:t>
            </a:r>
            <a:r>
              <a:rPr lang="en-IN" sz="2400" kern="100" dirty="0" err="1">
                <a:solidFill>
                  <a:srgbClr val="000000"/>
                </a:solidFill>
                <a:effectLst/>
                <a:latin typeface="Times New Roman" panose="02020603050405020304" pitchFamily="18" charset="0"/>
                <a:ea typeface="Times New Roman" panose="02020603050405020304" pitchFamily="18" charset="0"/>
              </a:rPr>
              <a:t>DApp</a:t>
            </a:r>
            <a:r>
              <a:rPr lang="en-IN" sz="2400" kern="100" dirty="0">
                <a:solidFill>
                  <a:srgbClr val="000000"/>
                </a:solidFill>
                <a:effectLst/>
                <a:latin typeface="Times New Roman" panose="02020603050405020304" pitchFamily="18" charset="0"/>
                <a:ea typeface="Times New Roman" panose="02020603050405020304" pitchFamily="18" charset="0"/>
              </a:rPr>
              <a:t>.</a:t>
            </a:r>
          </a:p>
          <a:p>
            <a:pPr marL="8255" indent="-6350" algn="just">
              <a:lnSpc>
                <a:spcPct val="107000"/>
              </a:lnSpc>
              <a:spcAft>
                <a:spcPts val="1595"/>
              </a:spcAft>
            </a:pPr>
            <a:r>
              <a:rPr lang="en-IN" sz="2400" kern="100" dirty="0">
                <a:solidFill>
                  <a:srgbClr val="000000"/>
                </a:solidFill>
                <a:effectLst/>
                <a:latin typeface="Times New Roman" panose="02020603050405020304" pitchFamily="18" charset="0"/>
                <a:ea typeface="Times New Roman" panose="02020603050405020304" pitchFamily="18" charset="0"/>
              </a:rPr>
              <a:t>• This paper is introduced to avoid the middleman or any third party in the certificate verification process.</a:t>
            </a:r>
          </a:p>
          <a:p>
            <a:pPr marL="8255" indent="-6350" algn="just">
              <a:lnSpc>
                <a:spcPct val="107000"/>
              </a:lnSpc>
              <a:spcAft>
                <a:spcPts val="1595"/>
              </a:spcAft>
            </a:pPr>
            <a:r>
              <a:rPr lang="en-IN" sz="2400" kern="100" dirty="0">
                <a:solidFill>
                  <a:srgbClr val="000000"/>
                </a:solidFill>
                <a:effectLst/>
                <a:latin typeface="Times New Roman" panose="02020603050405020304" pitchFamily="18" charset="0"/>
                <a:ea typeface="Times New Roman" panose="02020603050405020304" pitchFamily="18" charset="0"/>
              </a:rPr>
              <a:t>• One of our goals is to diminish the cost and time of the verification process. Surprisingly, this paper evaluates the cost of the proposed decentralized app, and it cost less than a dollar without any server maintenance cost.</a:t>
            </a:r>
          </a:p>
          <a:p>
            <a:pPr marL="8255" indent="-6350" algn="just">
              <a:lnSpc>
                <a:spcPct val="107000"/>
              </a:lnSpc>
              <a:spcAft>
                <a:spcPts val="1595"/>
              </a:spcAft>
            </a:pPr>
            <a:r>
              <a:rPr lang="en-IN" sz="2400" kern="100" dirty="0">
                <a:solidFill>
                  <a:srgbClr val="000000"/>
                </a:solidFill>
                <a:effectLst/>
                <a:latin typeface="Times New Roman" panose="02020603050405020304" pitchFamily="18" charset="0"/>
                <a:ea typeface="Times New Roman" panose="02020603050405020304" pitchFamily="18" charset="0"/>
              </a:rPr>
              <a:t>• However, the main challenge of this paper is to eradicate fake educational certificates and our </a:t>
            </a:r>
            <a:r>
              <a:rPr lang="en-IN" sz="2400" kern="100" dirty="0" err="1">
                <a:solidFill>
                  <a:srgbClr val="000000"/>
                </a:solidFill>
                <a:effectLst/>
                <a:latin typeface="Times New Roman" panose="02020603050405020304" pitchFamily="18" charset="0"/>
                <a:ea typeface="Times New Roman" panose="02020603050405020304" pitchFamily="18" charset="0"/>
              </a:rPr>
              <a:t>DApp</a:t>
            </a:r>
            <a:r>
              <a:rPr lang="en-IN" sz="2400" kern="100" dirty="0">
                <a:solidFill>
                  <a:srgbClr val="000000"/>
                </a:solidFill>
                <a:effectLst/>
                <a:latin typeface="Times New Roman" panose="02020603050405020304" pitchFamily="18" charset="0"/>
                <a:ea typeface="Times New Roman" panose="02020603050405020304" pitchFamily="18" charset="0"/>
              </a:rPr>
              <a:t> almost met all the conditions to fight against this fraud and scam channel.</a:t>
            </a:r>
          </a:p>
          <a:p>
            <a:pPr marL="8255" indent="-6350" algn="just">
              <a:lnSpc>
                <a:spcPct val="107000"/>
              </a:lnSpc>
              <a:spcAft>
                <a:spcPts val="1595"/>
              </a:spcAft>
            </a:pPr>
            <a:r>
              <a:rPr lang="en-IN" sz="2400" kern="100" dirty="0">
                <a:solidFill>
                  <a:srgbClr val="000000"/>
                </a:solidFill>
                <a:effectLst/>
                <a:latin typeface="Times New Roman" panose="02020603050405020304" pitchFamily="18" charset="0"/>
                <a:ea typeface="Times New Roman" panose="02020603050405020304" pitchFamily="18" charset="0"/>
              </a:rPr>
              <a:t>• In conclusion, from this work, this paper encourages that developers should be considered the Ethereum Blockchain platform for developing decentralized applications on Blockchain and it will turn into an interesting sector for the upcoming generation.</a:t>
            </a:r>
          </a:p>
          <a:p>
            <a:endParaRPr lang="en-US" sz="2800" b="1" dirty="0">
              <a:solidFill>
                <a:schemeClr val="tx2"/>
              </a:solidFill>
            </a:endParaRPr>
          </a:p>
        </p:txBody>
      </p:sp>
      <p:sp>
        <p:nvSpPr>
          <p:cNvPr id="13" name="Text Placeholder 12"/>
          <p:cNvSpPr>
            <a:spLocks noGrp="1"/>
          </p:cNvSpPr>
          <p:nvPr>
            <p:ph type="body" sz="quarter" idx="29"/>
          </p:nvPr>
        </p:nvSpPr>
        <p:spPr>
          <a:xfrm>
            <a:off x="33466492" y="22902546"/>
            <a:ext cx="10047018" cy="615545"/>
          </a:xfrm>
        </p:spPr>
        <p:txBody>
          <a:bodyPr/>
          <a:lstStyle/>
          <a:p>
            <a:r>
              <a:rPr lang="en-IN" dirty="0"/>
              <a:t>REFERENCES</a:t>
            </a:r>
            <a:endParaRPr lang="en-US" dirty="0"/>
          </a:p>
        </p:txBody>
      </p:sp>
      <p:sp>
        <p:nvSpPr>
          <p:cNvPr id="14" name="Text Placeholder 13"/>
          <p:cNvSpPr>
            <a:spLocks noGrp="1"/>
          </p:cNvSpPr>
          <p:nvPr>
            <p:ph type="body" sz="quarter" idx="30"/>
          </p:nvPr>
        </p:nvSpPr>
        <p:spPr>
          <a:xfrm>
            <a:off x="33460055" y="23857584"/>
            <a:ext cx="10052050" cy="7632927"/>
          </a:xfrm>
        </p:spPr>
        <p:txBody>
          <a:bodyPr>
            <a:noAutofit/>
          </a:bodyPr>
          <a:lstStyle/>
          <a:p>
            <a:pPr marL="172085" marR="430530" algn="just">
              <a:lnSpc>
                <a:spcPct val="150000"/>
              </a:lnSpc>
              <a:spcAft>
                <a:spcPts val="15"/>
              </a:spcAft>
            </a:pPr>
            <a:r>
              <a:rPr lang="en-IN" sz="2400" kern="100" dirty="0">
                <a:solidFill>
                  <a:srgbClr val="000000"/>
                </a:solidFill>
                <a:latin typeface="Times New Roman" panose="02020603050405020304" pitchFamily="18" charset="0"/>
                <a:ea typeface="Times New Roman" panose="02020603050405020304" pitchFamily="18" charset="0"/>
              </a:rPr>
              <a:t>1.</a:t>
            </a:r>
            <a:r>
              <a:rPr lang="en-IN" sz="2400" kern="100" dirty="0">
                <a:solidFill>
                  <a:srgbClr val="000000"/>
                </a:solidFill>
                <a:effectLst/>
                <a:latin typeface="Times New Roman" panose="02020603050405020304" pitchFamily="18" charset="0"/>
                <a:ea typeface="Times New Roman" panose="02020603050405020304" pitchFamily="18" charset="0"/>
              </a:rPr>
              <a:t> T. Nguyen, “</a:t>
            </a:r>
            <a:r>
              <a:rPr lang="en-IN" sz="2400" kern="100" dirty="0" err="1">
                <a:solidFill>
                  <a:srgbClr val="000000"/>
                </a:solidFill>
                <a:effectLst/>
                <a:latin typeface="Times New Roman" panose="02020603050405020304" pitchFamily="18" charset="0"/>
                <a:ea typeface="Times New Roman" panose="02020603050405020304" pitchFamily="18" charset="0"/>
              </a:rPr>
              <a:t>Gradubique</a:t>
            </a:r>
            <a:r>
              <a:rPr lang="en-IN" sz="2400" kern="100" dirty="0">
                <a:solidFill>
                  <a:srgbClr val="000000"/>
                </a:solidFill>
                <a:effectLst/>
                <a:latin typeface="Times New Roman" panose="02020603050405020304" pitchFamily="18" charset="0"/>
                <a:ea typeface="Times New Roman" panose="02020603050405020304" pitchFamily="18" charset="0"/>
              </a:rPr>
              <a:t>: An academic transcript database using blockchain architecture,” 2018.</a:t>
            </a:r>
          </a:p>
          <a:p>
            <a:pPr marR="428625" lvl="0" algn="just" fontAlgn="base">
              <a:lnSpc>
                <a:spcPct val="150000"/>
              </a:lnSpc>
              <a:spcAft>
                <a:spcPts val="15"/>
              </a:spcAft>
              <a:buClr>
                <a:srgbClr val="000000"/>
              </a:buClr>
              <a:buSzPts val="1400"/>
            </a:pPr>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2. J. Hope, “Give students ownership of credentials with blockchain technology,” The Successful Registrar, vol. 19, no. 1, pp. 1–7, 2019.</a:t>
            </a:r>
          </a:p>
          <a:p>
            <a:pPr marR="428625" lvl="0" algn="just" fontAlgn="base">
              <a:lnSpc>
                <a:spcPct val="150000"/>
              </a:lnSpc>
              <a:spcAft>
                <a:spcPts val="15"/>
              </a:spcAft>
              <a:buClr>
                <a:srgbClr val="000000"/>
              </a:buClr>
              <a:buSzPts val="1400"/>
            </a:pPr>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3. J. </a:t>
            </a:r>
            <a:r>
              <a:rPr lang="en-IN" sz="24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Rooksby</a:t>
            </a:r>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and K. Dimitrov, “</a:t>
            </a:r>
            <a:r>
              <a:rPr lang="en-IN" sz="24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Trustless</a:t>
            </a:r>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education? A blockchain system for university grades,” in New Value Transactions: Understanding and Designing for Distributed Autonomous Organisations, Workshop at DIS, 2017.</a:t>
            </a:r>
          </a:p>
          <a:p>
            <a:pPr marR="428625" lvl="0" algn="just" fontAlgn="base">
              <a:lnSpc>
                <a:spcPct val="150000"/>
              </a:lnSpc>
              <a:spcAft>
                <a:spcPts val="15"/>
              </a:spcAft>
              <a:buClr>
                <a:srgbClr val="000000"/>
              </a:buClr>
              <a:buSzPts val="1400"/>
            </a:pPr>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4.M. Li et al. </a:t>
            </a:r>
            <a:r>
              <a:rPr lang="en-IN" sz="24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CrowdBC</a:t>
            </a:r>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 Blockchain-Based Decentralized Framework for Crowdsourcing. IEEE Trans </a:t>
            </a:r>
            <a:r>
              <a:rPr lang="en-IN" sz="24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Parall</a:t>
            </a:r>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24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Distrib</a:t>
            </a:r>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24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Syst</a:t>
            </a:r>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30(6), 1251-1266 (2019) https:// doi.org/10.1109/TPDS.2018.2881735.</a:t>
            </a:r>
          </a:p>
          <a:p>
            <a:endParaRPr lang="en-US" sz="2800" b="1" dirty="0">
              <a:solidFill>
                <a:schemeClr val="tx2"/>
              </a:solidFill>
            </a:endParaRPr>
          </a:p>
        </p:txBody>
      </p:sp>
      <p:sp>
        <p:nvSpPr>
          <p:cNvPr id="15" name="Text Placeholder 14"/>
          <p:cNvSpPr>
            <a:spLocks noGrp="1"/>
          </p:cNvSpPr>
          <p:nvPr>
            <p:ph type="body" sz="quarter" idx="96"/>
          </p:nvPr>
        </p:nvSpPr>
        <p:spPr>
          <a:xfrm>
            <a:off x="459674" y="14402911"/>
            <a:ext cx="10056813" cy="16274312"/>
          </a:xfrm>
        </p:spPr>
        <p:txBody>
          <a:bodyPr/>
          <a:lstStyle/>
          <a:p>
            <a:r>
              <a:rPr lang="en-IN" sz="2400" kern="100" dirty="0">
                <a:solidFill>
                  <a:srgbClr val="000000"/>
                </a:solidFill>
                <a:effectLst/>
                <a:latin typeface="Times New Roman" panose="02020603050405020304" pitchFamily="18" charset="0"/>
                <a:ea typeface="Times New Roman" panose="02020603050405020304" pitchFamily="18" charset="0"/>
              </a:rPr>
              <a:t>These essential credentials play a vital role in an individual’s life, and a secure and efficient process for issuing and sharing them is essential. The use of blockchain technology can provide a secure and tamper proof solution for these critical documents, ensuring that they remain trustworthy and valuable throughout an individual’s lifetime.</a:t>
            </a:r>
          </a:p>
          <a:p>
            <a:r>
              <a:rPr lang="en-IN" sz="2400" kern="100" dirty="0">
                <a:solidFill>
                  <a:srgbClr val="000000"/>
                </a:solidFill>
                <a:effectLst/>
                <a:latin typeface="Times New Roman" panose="02020603050405020304" pitchFamily="18" charset="0"/>
                <a:ea typeface="Times New Roman" panose="02020603050405020304" pitchFamily="18" charset="0"/>
              </a:rPr>
              <a:t>To enhance security of the issued credentials, educational institutes make use of numerous methods like assigning unique identification number, putting uniquely distinguishable hologram, affixing student’s passport sized photograph, printing the details of the students like date of birth, place of birth, parents’ name, registration/</a:t>
            </a:r>
            <a:r>
              <a:rPr lang="en-IN" sz="2400" kern="100" dirty="0" err="1">
                <a:solidFill>
                  <a:srgbClr val="000000"/>
                </a:solidFill>
                <a:effectLst/>
                <a:latin typeface="Times New Roman" panose="02020603050405020304" pitchFamily="18" charset="0"/>
                <a:ea typeface="Times New Roman" panose="02020603050405020304" pitchFamily="18" charset="0"/>
              </a:rPr>
              <a:t>enrollment</a:t>
            </a:r>
            <a:r>
              <a:rPr lang="en-IN" sz="2400" kern="100" dirty="0">
                <a:solidFill>
                  <a:srgbClr val="000000"/>
                </a:solidFill>
                <a:effectLst/>
                <a:latin typeface="Times New Roman" panose="02020603050405020304" pitchFamily="18" charset="0"/>
                <a:ea typeface="Times New Roman" panose="02020603050405020304" pitchFamily="18" charset="0"/>
              </a:rPr>
              <a:t> number, etc. Moreover, at the time of recruitment process, companies also need to verify the credentials that it receives directly from the applicants. Indeed, many times, companies contact the parent institution to endorse the credentials it has received from applicants. Such kind of process is tedious, costly and time-consuming. Some of the recent papers that have presented the benefits and the challenges of using blockchain technology in education. However, there is still a need to design a working prototype of student-credential sharing platform which can offer services for all the stakeholders in the education ecosystem.</a:t>
            </a:r>
          </a:p>
          <a:p>
            <a:r>
              <a:rPr lang="en-IN" sz="2400" b="1" kern="100" dirty="0">
                <a:solidFill>
                  <a:srgbClr val="000000"/>
                </a:solidFill>
                <a:effectLst/>
                <a:latin typeface="Times New Roman" panose="02020603050405020304" pitchFamily="18" charset="0"/>
                <a:ea typeface="Times New Roman" panose="02020603050405020304" pitchFamily="18" charset="0"/>
              </a:rPr>
              <a:t>Blockchain Features</a:t>
            </a:r>
          </a:p>
          <a:p>
            <a:r>
              <a:rPr lang="en-IN" sz="2400" dirty="0">
                <a:solidFill>
                  <a:srgbClr val="000000"/>
                </a:solidFill>
                <a:effectLst/>
                <a:latin typeface="Times New Roman" panose="02020603050405020304" pitchFamily="18" charset="0"/>
                <a:ea typeface="Times New Roman" panose="02020603050405020304" pitchFamily="18" charset="0"/>
              </a:rPr>
              <a:t>Decentralized: The blockchain network is not controlled by any single entity, such as a government or company. </a:t>
            </a:r>
          </a:p>
          <a:p>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Improved Security: The decentralized nature of the blockchain makes it more secure than traditional centralized systems because there is no single point of failure. </a:t>
            </a:r>
          </a:p>
          <a:p>
            <a:r>
              <a:rPr lang="en-IN" sz="2400" dirty="0">
                <a:solidFill>
                  <a:srgbClr val="000000"/>
                </a:solidFill>
                <a:effectLst/>
                <a:latin typeface="Times New Roman" panose="02020603050405020304" pitchFamily="18" charset="0"/>
                <a:ea typeface="Times New Roman" panose="02020603050405020304" pitchFamily="18" charset="0"/>
              </a:rPr>
              <a:t>Distributed Ledgers: The blockchain maintains a public ledger of transactions that is distributed across the network of users. </a:t>
            </a:r>
            <a:endParaRPr lang="en-IN" sz="2400" dirty="0">
              <a:solidFill>
                <a:srgbClr val="000000"/>
              </a:solidFill>
              <a:latin typeface="Times New Roman" panose="02020603050405020304" pitchFamily="18" charset="0"/>
              <a:ea typeface="Times New Roman" panose="02020603050405020304" pitchFamily="18" charset="0"/>
            </a:endParaRPr>
          </a:p>
          <a:p>
            <a:r>
              <a:rPr lang="en-IN" sz="2400" dirty="0">
                <a:solidFill>
                  <a:srgbClr val="000000"/>
                </a:solidFill>
                <a:effectLst/>
                <a:latin typeface="Times New Roman" panose="02020603050405020304" pitchFamily="18" charset="0"/>
                <a:ea typeface="Times New Roman" panose="02020603050405020304" pitchFamily="18" charset="0"/>
              </a:rPr>
              <a:t>Consensus: The blockchain network uses a consensus mechanism to ensure that all transactions are valid and accurate. Faster Settlement: Transactions on the blockchain can be settled more quickly than traditional banking systems, which can take several days. </a:t>
            </a:r>
            <a:endParaRPr lang="en-US" sz="2400" b="1" dirty="0">
              <a:solidFill>
                <a:schemeClr val="tx2"/>
              </a:solidFill>
            </a:endParaRPr>
          </a:p>
        </p:txBody>
      </p:sp>
      <p:sp>
        <p:nvSpPr>
          <p:cNvPr id="16" name="Text Placeholder 15"/>
          <p:cNvSpPr>
            <a:spLocks noGrp="1"/>
          </p:cNvSpPr>
          <p:nvPr>
            <p:ph type="body" sz="quarter" idx="150"/>
          </p:nvPr>
        </p:nvSpPr>
        <p:spPr>
          <a:xfrm>
            <a:off x="3341793" y="2505788"/>
            <a:ext cx="31998968" cy="645160"/>
          </a:xfrm>
        </p:spPr>
        <p:txBody>
          <a:bodyPr/>
          <a:lstStyle/>
          <a:p>
            <a:pPr algn="l"/>
            <a:r>
              <a:rPr lang="en-US" sz="3600" dirty="0" err="1"/>
              <a:t>G.Pavan</a:t>
            </a:r>
            <a:r>
              <a:rPr lang="en-US" sz="3600" dirty="0"/>
              <a:t> </a:t>
            </a:r>
            <a:r>
              <a:rPr lang="en-US" sz="3600" dirty="0" err="1"/>
              <a:t>kumar</a:t>
            </a:r>
            <a:r>
              <a:rPr lang="en-US" sz="3600" dirty="0"/>
              <a:t>	</a:t>
            </a:r>
            <a:r>
              <a:rPr lang="en-US" sz="3600" dirty="0" err="1"/>
              <a:t>D.Tharun</a:t>
            </a:r>
            <a:r>
              <a:rPr lang="en-US" sz="3600" dirty="0"/>
              <a:t>	</a:t>
            </a:r>
            <a:r>
              <a:rPr lang="en-US" sz="3600" dirty="0" err="1"/>
              <a:t>T.Rithwik</a:t>
            </a:r>
            <a:r>
              <a:rPr lang="en-US" sz="3600" dirty="0"/>
              <a:t>	</a:t>
            </a:r>
            <a:r>
              <a:rPr lang="en-US" sz="3600" dirty="0" err="1"/>
              <a:t>B.Vasu</a:t>
            </a:r>
            <a:r>
              <a:rPr lang="en-US" sz="3600" dirty="0"/>
              <a:t>	</a:t>
            </a:r>
          </a:p>
        </p:txBody>
      </p:sp>
      <p:sp>
        <p:nvSpPr>
          <p:cNvPr id="17" name="Text Placeholder 16"/>
          <p:cNvSpPr>
            <a:spLocks noGrp="1"/>
          </p:cNvSpPr>
          <p:nvPr>
            <p:ph type="body" sz="quarter" idx="151"/>
          </p:nvPr>
        </p:nvSpPr>
        <p:spPr>
          <a:xfrm>
            <a:off x="3341793" y="1427888"/>
            <a:ext cx="31998968" cy="768350"/>
          </a:xfrm>
        </p:spPr>
        <p:txBody>
          <a:bodyPr/>
          <a:lstStyle/>
          <a:p>
            <a:pPr algn="l"/>
            <a:r>
              <a:rPr lang="en-US" dirty="0"/>
              <a:t>2103A51337	2103A51262	2103A51379	2103A51193	</a:t>
            </a:r>
          </a:p>
        </p:txBody>
      </p:sp>
      <p:sp>
        <p:nvSpPr>
          <p:cNvPr id="18" name="Text Placeholder 17"/>
          <p:cNvSpPr>
            <a:spLocks noGrp="1"/>
          </p:cNvSpPr>
          <p:nvPr>
            <p:ph type="body" sz="quarter" idx="153"/>
          </p:nvPr>
        </p:nvSpPr>
        <p:spPr>
          <a:xfrm>
            <a:off x="1391324" y="465813"/>
            <a:ext cx="31998968" cy="922020"/>
          </a:xfrm>
        </p:spPr>
        <p:txBody>
          <a:bodyPr/>
          <a:lstStyle/>
          <a:p>
            <a:r>
              <a:rPr lang="en-US" dirty="0">
                <a:latin typeface="Arial" panose="020B0604020202020204" pitchFamily="34" charset="0"/>
                <a:cs typeface="Arial" panose="020B0604020202020204" pitchFamily="34" charset="0"/>
              </a:rPr>
              <a:t>Blockchain based solution for verification of Educational certificates</a:t>
            </a:r>
            <a:endParaRPr lang="en-US" dirty="0"/>
          </a:p>
        </p:txBody>
      </p:sp>
      <p:sp>
        <p:nvSpPr>
          <p:cNvPr id="19" name="AutoShape 2" descr="SR Univers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5930" y="219179"/>
            <a:ext cx="7156546" cy="2818639"/>
          </a:xfrm>
          <a:prstGeom prst="rect">
            <a:avLst/>
          </a:prstGeom>
        </p:spPr>
      </p:pic>
      <p:sp>
        <p:nvSpPr>
          <p:cNvPr id="21" name="TextBox 20"/>
          <p:cNvSpPr txBox="1"/>
          <p:nvPr/>
        </p:nvSpPr>
        <p:spPr>
          <a:xfrm>
            <a:off x="25793700" y="1427888"/>
            <a:ext cx="7277100" cy="2000548"/>
          </a:xfrm>
          <a:prstGeom prst="rect">
            <a:avLst/>
          </a:prstGeom>
          <a:noFill/>
        </p:spPr>
        <p:txBody>
          <a:bodyPr wrap="square" rtlCol="0">
            <a:spAutoFit/>
          </a:bodyPr>
          <a:lstStyle/>
          <a:p>
            <a:r>
              <a:rPr lang="en-US" sz="2800" dirty="0">
                <a:solidFill>
                  <a:schemeClr val="bg1"/>
                </a:solidFill>
                <a:latin typeface="Century Gothic" panose="020B0502020202020204" pitchFamily="34" charset="0"/>
                <a:cs typeface="Times New Roman" panose="02020603050405020304" pitchFamily="18" charset="0"/>
              </a:rPr>
              <a:t>GUIDE: </a:t>
            </a:r>
            <a:r>
              <a:rPr lang="en-US" sz="3200" dirty="0" err="1">
                <a:solidFill>
                  <a:schemeClr val="bg1"/>
                </a:solidFill>
                <a:latin typeface="Century Gothic" panose="020B0502020202020204" pitchFamily="34" charset="0"/>
                <a:cs typeface="Times New Roman" panose="02020603050405020304" pitchFamily="18" charset="0"/>
              </a:rPr>
              <a:t>N.Venkatesh</a:t>
            </a:r>
            <a:r>
              <a:rPr lang="en-US" sz="3200" dirty="0">
                <a:solidFill>
                  <a:schemeClr val="bg1"/>
                </a:solidFill>
                <a:latin typeface="Century Gothic" panose="020B0502020202020204" pitchFamily="34" charset="0"/>
                <a:cs typeface="Times New Roman" panose="02020603050405020304" pitchFamily="18" charset="0"/>
              </a:rPr>
              <a:t> </a:t>
            </a:r>
            <a:endParaRPr lang="en-IN" sz="3200" dirty="0">
              <a:solidFill>
                <a:schemeClr val="bg1"/>
              </a:solidFill>
              <a:latin typeface="Century Gothic" panose="020B0502020202020204" pitchFamily="34" charset="0"/>
            </a:endParaRPr>
          </a:p>
          <a:p>
            <a:r>
              <a:rPr lang="en-IN" sz="3200" dirty="0">
                <a:solidFill>
                  <a:schemeClr val="bg1"/>
                </a:solidFill>
                <a:latin typeface="Century Gothic" panose="020B0502020202020204" pitchFamily="34" charset="0"/>
              </a:rPr>
              <a:t>ASSISTANT PROFESSOR</a:t>
            </a:r>
          </a:p>
          <a:p>
            <a:r>
              <a:rPr lang="en-IN" sz="3200" dirty="0">
                <a:solidFill>
                  <a:schemeClr val="bg1"/>
                </a:solidFill>
                <a:latin typeface="Century Gothic" panose="020B0502020202020204" pitchFamily="34" charset="0"/>
              </a:rPr>
              <a:t>SCHOOL OF CS&amp;AI</a:t>
            </a:r>
            <a:endParaRPr lang="en-US" sz="3200" dirty="0">
              <a:solidFill>
                <a:schemeClr val="bg1"/>
              </a:solidFill>
              <a:latin typeface="Century Gothic" panose="020B0502020202020204" pitchFamily="34" charset="0"/>
            </a:endParaRPr>
          </a:p>
          <a:p>
            <a:endParaRPr lang="en-US" sz="2800" dirty="0">
              <a:solidFill>
                <a:schemeClr val="bg1"/>
              </a:solidFill>
              <a:latin typeface="Century Gothic" panose="020B0502020202020204" pitchFamily="34" charset="0"/>
              <a:cs typeface="Times New Roman" panose="02020603050405020304" pitchFamily="18" charset="0"/>
            </a:endParaRPr>
          </a:p>
        </p:txBody>
      </p:sp>
      <p:sp>
        <p:nvSpPr>
          <p:cNvPr id="32" name="Text Placeholder 31"/>
          <p:cNvSpPr>
            <a:spLocks noGrp="1"/>
          </p:cNvSpPr>
          <p:nvPr>
            <p:ph type="body" sz="quarter" idx="23"/>
          </p:nvPr>
        </p:nvSpPr>
        <p:spPr>
          <a:xfrm>
            <a:off x="22385343" y="5829841"/>
            <a:ext cx="10048874" cy="892530"/>
          </a:xfrm>
        </p:spPr>
        <p:txBody>
          <a:bodyPr/>
          <a:lstStyle/>
          <a:p>
            <a:r>
              <a:rPr lang="en-IN" sz="2800" b="1" dirty="0"/>
              <a:t>QUANTITATIVE RESULTS OF THE PROPOSED METHOD</a:t>
            </a:r>
          </a:p>
        </p:txBody>
      </p:sp>
      <p:pic>
        <p:nvPicPr>
          <p:cNvPr id="22" name="Picture 21">
            <a:extLst>
              <a:ext uri="{FF2B5EF4-FFF2-40B4-BE49-F238E27FC236}">
                <a16:creationId xmlns:a16="http://schemas.microsoft.com/office/drawing/2014/main" id="{769F4948-DAC4-5AEF-9D22-45E8D447114C}"/>
              </a:ext>
            </a:extLst>
          </p:cNvPr>
          <p:cNvPicPr>
            <a:picLocks noChangeAspect="1"/>
          </p:cNvPicPr>
          <p:nvPr/>
        </p:nvPicPr>
        <p:blipFill>
          <a:blip r:embed="rId3"/>
          <a:stretch>
            <a:fillRect/>
          </a:stretch>
        </p:blipFill>
        <p:spPr>
          <a:xfrm>
            <a:off x="12334262" y="24063383"/>
            <a:ext cx="8657070" cy="4712616"/>
          </a:xfrm>
          <a:prstGeom prst="rect">
            <a:avLst/>
          </a:prstGeom>
        </p:spPr>
      </p:pic>
      <p:pic>
        <p:nvPicPr>
          <p:cNvPr id="35" name="Picture 34">
            <a:extLst>
              <a:ext uri="{FF2B5EF4-FFF2-40B4-BE49-F238E27FC236}">
                <a16:creationId xmlns:a16="http://schemas.microsoft.com/office/drawing/2014/main" id="{752C18A8-F23A-9D3B-3923-B5B3319EE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45600" y="6569075"/>
            <a:ext cx="10363201" cy="5886450"/>
          </a:xfrm>
          <a:prstGeom prst="rect">
            <a:avLst/>
          </a:prstGeom>
        </p:spPr>
      </p:pic>
      <p:pic>
        <p:nvPicPr>
          <p:cNvPr id="37" name="Picture 36">
            <a:extLst>
              <a:ext uri="{FF2B5EF4-FFF2-40B4-BE49-F238E27FC236}">
                <a16:creationId xmlns:a16="http://schemas.microsoft.com/office/drawing/2014/main" id="{6C59D35E-4673-B401-13B8-B7192F5404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45600" y="12754293"/>
            <a:ext cx="10363201" cy="4591050"/>
          </a:xfrm>
          <a:prstGeom prst="rect">
            <a:avLst/>
          </a:prstGeom>
        </p:spPr>
      </p:pic>
      <p:pic>
        <p:nvPicPr>
          <p:cNvPr id="41" name="Picture 40">
            <a:extLst>
              <a:ext uri="{FF2B5EF4-FFF2-40B4-BE49-F238E27FC236}">
                <a16:creationId xmlns:a16="http://schemas.microsoft.com/office/drawing/2014/main" id="{F66C422D-4A21-AFAB-3E6E-C40CD3C49C79}"/>
              </a:ext>
            </a:extLst>
          </p:cNvPr>
          <p:cNvPicPr/>
          <p:nvPr/>
        </p:nvPicPr>
        <p:blipFill>
          <a:blip r:embed="rId6"/>
          <a:stretch>
            <a:fillRect/>
          </a:stretch>
        </p:blipFill>
        <p:spPr>
          <a:xfrm>
            <a:off x="34163540" y="6093064"/>
            <a:ext cx="8521430" cy="5774681"/>
          </a:xfrm>
          <a:prstGeom prst="rect">
            <a:avLst/>
          </a:prstGeom>
        </p:spPr>
      </p:pic>
      <p:pic>
        <p:nvPicPr>
          <p:cNvPr id="44" name="Picture 43">
            <a:extLst>
              <a:ext uri="{FF2B5EF4-FFF2-40B4-BE49-F238E27FC236}">
                <a16:creationId xmlns:a16="http://schemas.microsoft.com/office/drawing/2014/main" id="{177FC201-25DB-4BE6-6400-3EDA94F2961C}"/>
              </a:ext>
            </a:extLst>
          </p:cNvPr>
          <p:cNvPicPr>
            <a:picLocks noChangeAspect="1"/>
          </p:cNvPicPr>
          <p:nvPr/>
        </p:nvPicPr>
        <p:blipFill>
          <a:blip r:embed="rId7"/>
          <a:stretch>
            <a:fillRect/>
          </a:stretch>
        </p:blipFill>
        <p:spPr>
          <a:xfrm>
            <a:off x="22212494" y="18008504"/>
            <a:ext cx="10096307" cy="5849079"/>
          </a:xfrm>
          <a:prstGeom prst="rect">
            <a:avLst/>
          </a:prstGeom>
        </p:spPr>
      </p:pic>
      <p:pic>
        <p:nvPicPr>
          <p:cNvPr id="46" name="Picture 45">
            <a:extLst>
              <a:ext uri="{FF2B5EF4-FFF2-40B4-BE49-F238E27FC236}">
                <a16:creationId xmlns:a16="http://schemas.microsoft.com/office/drawing/2014/main" id="{F11F59E1-2A3F-2256-FF1A-F842663CB2B4}"/>
              </a:ext>
            </a:extLst>
          </p:cNvPr>
          <p:cNvPicPr>
            <a:picLocks noChangeAspect="1"/>
          </p:cNvPicPr>
          <p:nvPr/>
        </p:nvPicPr>
        <p:blipFill>
          <a:blip r:embed="rId8"/>
          <a:stretch>
            <a:fillRect/>
          </a:stretch>
        </p:blipFill>
        <p:spPr>
          <a:xfrm>
            <a:off x="22957277" y="24867441"/>
            <a:ext cx="9351524" cy="6436167"/>
          </a:xfrm>
          <a:prstGeom prst="rect">
            <a:avLst/>
          </a:prstGeom>
        </p:spPr>
      </p:pic>
      <p:sp>
        <p:nvSpPr>
          <p:cNvPr id="50" name="TextBox 49">
            <a:extLst>
              <a:ext uri="{FF2B5EF4-FFF2-40B4-BE49-F238E27FC236}">
                <a16:creationId xmlns:a16="http://schemas.microsoft.com/office/drawing/2014/main" id="{0F40B4F2-881B-6CDB-751D-4F3E029FC636}"/>
              </a:ext>
            </a:extLst>
          </p:cNvPr>
          <p:cNvSpPr txBox="1"/>
          <p:nvPr/>
        </p:nvSpPr>
        <p:spPr>
          <a:xfrm>
            <a:off x="12334262" y="22934950"/>
            <a:ext cx="8060456" cy="707886"/>
          </a:xfrm>
          <a:prstGeom prst="rect">
            <a:avLst/>
          </a:prstGeom>
          <a:noFill/>
        </p:spPr>
        <p:txBody>
          <a:bodyPr wrap="square">
            <a:spAutoFit/>
          </a:bodyPr>
          <a:lstStyle/>
          <a:p>
            <a:r>
              <a:rPr lang="en-US" sz="4000" b="1" dirty="0"/>
              <a:t>P</a:t>
            </a:r>
            <a:r>
              <a:rPr lang="en-IN" sz="4000" b="1" dirty="0"/>
              <a:t>ROPOSED SYSTEM ARCHITECTURE</a:t>
            </a:r>
          </a:p>
        </p:txBody>
      </p:sp>
    </p:spTree>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36x48-Template-V2b</Template>
  <TotalTime>62</TotalTime>
  <Words>1248</Words>
  <Application>Microsoft Office PowerPoint</Application>
  <PresentationFormat>Custom</PresentationFormat>
  <Paragraphs>39</Paragraphs>
  <Slides>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Century Gothic</vt:lpstr>
      <vt:lpstr>Times New Roman</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Tharun reddy</cp:lastModifiedBy>
  <cp:revision>73</cp:revision>
  <cp:lastPrinted>2024-11-17T07:46:00Z</cp:lastPrinted>
  <dcterms:created xsi:type="dcterms:W3CDTF">2012-02-03T19:11:00Z</dcterms:created>
  <dcterms:modified xsi:type="dcterms:W3CDTF">2024-11-19T04:16:06Z</dcterms:modified>
  <cp:category>Research poster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85DC1229FBE343F2AE358CB064BB0AA4_13</vt:lpwstr>
  </property>
  <property fmtid="{D5CDD505-2E9C-101B-9397-08002B2CF9AE}" pid="3" name="KSOProductBuildVer">
    <vt:lpwstr>1033-12.2.0.18638</vt:lpwstr>
  </property>
</Properties>
</file>